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94" r:id="rId4"/>
    <p:sldId id="292" r:id="rId5"/>
    <p:sldId id="304" r:id="rId6"/>
    <p:sldId id="293" r:id="rId7"/>
    <p:sldId id="286" r:id="rId8"/>
    <p:sldId id="288" r:id="rId9"/>
    <p:sldId id="289" r:id="rId10"/>
    <p:sldId id="290" r:id="rId11"/>
    <p:sldId id="291" r:id="rId12"/>
    <p:sldId id="300" r:id="rId13"/>
    <p:sldId id="301" r:id="rId14"/>
    <p:sldId id="258" r:id="rId15"/>
    <p:sldId id="260" r:id="rId16"/>
    <p:sldId id="261" r:id="rId17"/>
    <p:sldId id="262" r:id="rId18"/>
    <p:sldId id="264" r:id="rId19"/>
    <p:sldId id="295" r:id="rId20"/>
    <p:sldId id="303" r:id="rId21"/>
    <p:sldId id="296" r:id="rId22"/>
    <p:sldId id="297" r:id="rId23"/>
    <p:sldId id="310" r:id="rId24"/>
    <p:sldId id="281" r:id="rId25"/>
    <p:sldId id="278" r:id="rId26"/>
    <p:sldId id="280" r:id="rId27"/>
    <p:sldId id="305" r:id="rId28"/>
    <p:sldId id="311" r:id="rId29"/>
    <p:sldId id="324" r:id="rId30"/>
    <p:sldId id="314" r:id="rId31"/>
    <p:sldId id="259" r:id="rId32"/>
    <p:sldId id="312" r:id="rId33"/>
    <p:sldId id="313" r:id="rId34"/>
    <p:sldId id="265" r:id="rId35"/>
    <p:sldId id="325" r:id="rId36"/>
    <p:sldId id="268" r:id="rId37"/>
    <p:sldId id="315" r:id="rId38"/>
    <p:sldId id="316" r:id="rId39"/>
    <p:sldId id="317" r:id="rId40"/>
    <p:sldId id="318" r:id="rId41"/>
    <p:sldId id="306" r:id="rId42"/>
    <p:sldId id="307" r:id="rId43"/>
    <p:sldId id="326" r:id="rId44"/>
    <p:sldId id="308" r:id="rId45"/>
    <p:sldId id="270" r:id="rId46"/>
    <p:sldId id="319" r:id="rId47"/>
    <p:sldId id="271" r:id="rId48"/>
    <p:sldId id="321" r:id="rId49"/>
    <p:sldId id="322" r:id="rId50"/>
    <p:sldId id="323" r:id="rId51"/>
    <p:sldId id="327" r:id="rId52"/>
    <p:sldId id="309" r:id="rId53"/>
    <p:sldId id="320" r:id="rId54"/>
    <p:sldId id="329" r:id="rId55"/>
    <p:sldId id="32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 autoAdjust="0"/>
    <p:restoredTop sz="94651" autoAdjust="0"/>
  </p:normalViewPr>
  <p:slideViewPr>
    <p:cSldViewPr snapToGrid="0" snapToObjects="1">
      <p:cViewPr varScale="1">
        <p:scale>
          <a:sx n="110" d="100"/>
          <a:sy n="110" d="100"/>
        </p:scale>
        <p:origin x="8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12:44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24575,'0'23'0,"0"4"0,0 21 0,0-6 0,0 14 0,0-5 0,0-1 0,0-14 0,0-6 0,0-12 0,0 1 0,0-2 0,0-6 0,0 0 0,0 0 0,0-1 0,0-4 0,0-2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457189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457189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457189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943" indent="-457189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320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697" indent="-457189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9-021-01453-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abs/10.1002/jrsm.1424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github.com/daniel1noble/metaDigitise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mpbellcollaboration.org/resources/effect_size_input.php" TargetMode="External"/><Relationship Id="rId5" Type="http://schemas.openxmlformats.org/officeDocument/2006/relationships/hyperlink" Target="http://lajeunesse.myweb.usf.edu/juicr/juicr_basic_vignette_v0.1.html" TargetMode="External"/><Relationship Id="rId4" Type="http://schemas.openxmlformats.org/officeDocument/2006/relationships/hyperlink" Target="https://github.com/EIvimeyCook/ShinyDigitise" TargetMode="External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rpsychologist.com/cohend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1noble.github.io/meta-workshop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dbook-5-1.cochrane.org/chapter_1/1_2_2_what_is_a_systematic_review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867" y="5794317"/>
            <a:ext cx="9174996" cy="794423"/>
          </a:xfrm>
        </p:spPr>
        <p:txBody>
          <a:bodyPr>
            <a:normAutofit fontScale="92500"/>
          </a:bodyPr>
          <a:lstStyle/>
          <a:p>
            <a:r>
              <a:rPr dirty="0"/>
              <a:t>Daniel Noble, Nicholas Wu, Essie Rodgers, Patrice Pottier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60556" y="6373814"/>
            <a:ext cx="1022888" cy="365125"/>
          </a:xfrm>
        </p:spPr>
        <p:txBody>
          <a:bodyPr/>
          <a:lstStyle/>
          <a:p>
            <a:r>
              <a:rPr dirty="0"/>
              <a:t>2022-06-06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BE73-056A-6B6C-254E-73FB62F1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707" y="2447180"/>
            <a:ext cx="3252251" cy="2473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24B98-233D-6C5A-A372-F9BF69008188}"/>
              </a:ext>
            </a:extLst>
          </p:cNvPr>
          <p:cNvSpPr txBox="1"/>
          <p:nvPr/>
        </p:nvSpPr>
        <p:spPr>
          <a:xfrm>
            <a:off x="5961915" y="5031968"/>
            <a:ext cx="191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De Boer </a:t>
            </a:r>
            <a:r>
              <a:rPr lang="en-US" sz="1600" i="1" dirty="0">
                <a:hlinkClick r:id="rId3"/>
              </a:rPr>
              <a:t>et al</a:t>
            </a:r>
            <a:r>
              <a:rPr lang="en-US" sz="1600" dirty="0">
                <a:hlinkClick r:id="rId3"/>
              </a:rPr>
              <a:t>. 2021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5F643-0CA9-E583-F422-EDFB5065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56" r="49623" b="50026"/>
          <a:stretch/>
        </p:blipFill>
        <p:spPr>
          <a:xfrm>
            <a:off x="518339" y="2305047"/>
            <a:ext cx="4286597" cy="2597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4AED2-433F-E684-A044-A2F2D87EBBC3}"/>
              </a:ext>
            </a:extLst>
          </p:cNvPr>
          <p:cNvSpPr txBox="1"/>
          <p:nvPr/>
        </p:nvSpPr>
        <p:spPr>
          <a:xfrm>
            <a:off x="1955418" y="5031968"/>
            <a:ext cx="2658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Nakagawa </a:t>
            </a:r>
            <a:r>
              <a:rPr lang="en-US" sz="1600" i="1" dirty="0">
                <a:hlinkClick r:id="rId5"/>
              </a:rPr>
              <a:t>et al. </a:t>
            </a:r>
            <a:r>
              <a:rPr lang="en-US" sz="1600" dirty="0">
                <a:hlinkClick r:id="rId5"/>
              </a:rPr>
              <a:t>2021</a:t>
            </a:r>
            <a:endParaRPr lang="en-US" sz="16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D8CC17F-D212-B213-E485-B1A39C44A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AFD3CD9-074B-08D2-A9AB-DAEDA925AD3A}"/>
              </a:ext>
            </a:extLst>
          </p:cNvPr>
          <p:cNvSpPr txBox="1">
            <a:spLocks/>
          </p:cNvSpPr>
          <p:nvPr/>
        </p:nvSpPr>
        <p:spPr>
          <a:xfrm>
            <a:off x="231224" y="428763"/>
            <a:ext cx="8674813" cy="171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/>
              <a:t>Meta-analysis in Comparative Physiology</a:t>
            </a:r>
            <a:br>
              <a:rPr lang="en-AU" sz="3200" b="1" dirty="0"/>
            </a:br>
            <a:br>
              <a:rPr lang="en-AU" sz="3200" b="1" dirty="0"/>
            </a:br>
            <a:r>
              <a:rPr lang="en-AU" sz="3200" b="1" dirty="0">
                <a:solidFill>
                  <a:schemeClr val="bg1">
                    <a:lumMod val="65000"/>
                  </a:schemeClr>
                </a:solidFill>
              </a:rPr>
              <a:t>PART 1: A brief introduction to meta-analysis and effect sizes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1A57-1CE6-051D-0835-EE586047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9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 we want to do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E437-0442-E360-AA1F-913910EF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915"/>
            <a:ext cx="8229600" cy="490353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Meta-analysis increases power and precision to estimate effects</a:t>
            </a:r>
          </a:p>
          <a:p>
            <a:pPr lvl="2"/>
            <a:r>
              <a:rPr lang="en-US" sz="2000" dirty="0"/>
              <a:t>Individual studies are (often) underpowered (</a:t>
            </a:r>
            <a:r>
              <a:rPr lang="en-US" sz="2000" dirty="0" err="1"/>
              <a:t>Jennions</a:t>
            </a:r>
            <a:r>
              <a:rPr lang="en-US" sz="2000" dirty="0"/>
              <a:t> &amp; </a:t>
            </a:r>
            <a:r>
              <a:rPr lang="en-US" sz="2000" dirty="0" err="1"/>
              <a:t>Møller</a:t>
            </a:r>
            <a:r>
              <a:rPr lang="en-US" sz="2000" dirty="0"/>
              <a:t>, 2003)</a:t>
            </a:r>
          </a:p>
          <a:p>
            <a:pPr lvl="2"/>
            <a:r>
              <a:rPr lang="en-US" sz="2000" dirty="0"/>
              <a:t>High sampling variability can exaggerate effects; don’t put too much faith in a single study.</a:t>
            </a:r>
          </a:p>
          <a:p>
            <a:r>
              <a:rPr lang="en-US" sz="2400" dirty="0"/>
              <a:t>Establishes generalities </a:t>
            </a:r>
          </a:p>
          <a:p>
            <a:r>
              <a:rPr lang="en-US" sz="2400" dirty="0"/>
              <a:t>Explores differences between studies and why they exist</a:t>
            </a:r>
          </a:p>
          <a:p>
            <a:r>
              <a:rPr lang="en-US" sz="2400" dirty="0"/>
              <a:t>Generates new hypotheses</a:t>
            </a:r>
          </a:p>
          <a:p>
            <a:r>
              <a:rPr lang="en-US" sz="2400" dirty="0"/>
              <a:t>Helps settle controversies from conflicting empirical studies</a:t>
            </a:r>
          </a:p>
          <a:p>
            <a:r>
              <a:rPr lang="en-US" sz="2400" dirty="0"/>
              <a:t>Can identify potential publication biases</a:t>
            </a:r>
          </a:p>
          <a:p>
            <a:r>
              <a:rPr lang="en-US" sz="2400" dirty="0"/>
              <a:t>Identify knowledge gaps to provide guidance for future empirical studies</a:t>
            </a:r>
          </a:p>
        </p:txBody>
      </p:sp>
    </p:spTree>
    <p:extLst>
      <p:ext uri="{BB962C8B-B14F-4D97-AF65-F5344CB8AC3E}">
        <p14:creationId xmlns:p14="http://schemas.microsoft.com/office/powerpoint/2010/main" val="168608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312871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204588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12871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FBEEA-B94D-C7BA-D345-79A3B915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723406"/>
            <a:ext cx="2425514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what does this all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A693-AFFD-3A48-064F-A003EBA93A57}"/>
              </a:ext>
            </a:extLst>
          </p:cNvPr>
          <p:cNvSpPr txBox="1"/>
          <p:nvPr/>
        </p:nvSpPr>
        <p:spPr>
          <a:xfrm>
            <a:off x="3457386" y="3996041"/>
            <a:ext cx="5686614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Assume we want to conduct an experiment measuring burst swimming speed at two temperatures using some fish species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We take a sample of 20 fish acclimated to summer temperatures and measure burst swim speed for 10 fish at 8ºC and another 10 fish at 26ºC.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is the difference in burst swimming speed between winter acclimated fish at the two measurement temperatures?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20F11AC-1C57-F0DB-201A-EDC6D1C7D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4" t="1140" r="3187" b="41146"/>
          <a:stretch/>
        </p:blipFill>
        <p:spPr>
          <a:xfrm>
            <a:off x="3794234" y="425394"/>
            <a:ext cx="4540469" cy="3305777"/>
          </a:xfrm>
        </p:spPr>
      </p:pic>
    </p:spTree>
    <p:extLst>
      <p:ext uri="{BB962C8B-B14F-4D97-AF65-F5344CB8AC3E}">
        <p14:creationId xmlns:p14="http://schemas.microsoft.com/office/powerpoint/2010/main" val="884757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</a:t>
            </a:r>
            <a:r>
              <a:rPr i="1" dirty="0">
                <a:solidFill>
                  <a:srgbClr val="60A0B0"/>
                </a:solidFill>
                <a:latin typeface="Courier"/>
              </a:rPr>
              <a:t> 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0.1188703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0.82071,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11.497, p-value = 0.4285</a:t>
            </a:r>
            <a:r>
              <a:rPr dirty="0">
                <a:latin typeface="Courier"/>
              </a:rPr>
              <a:t>
## alternative hypothesis: true difference in means is not equal to 0
## 95 percent confidence interval:
##  -0.1982425  0.4359832
## sample estimates:
## mean of x mean of y 
## 0.5334862 0.4146159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A31106-7272-8FFA-6CF5-84D9BAA1DCEE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first experiment…..</a:t>
            </a:r>
            <a:r>
              <a:rPr lang="en-AU" i="1"/>
              <a:t>in silico</a:t>
            </a:r>
            <a:endParaRPr lang="en-A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0.2729652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1.6346,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16.942, p-value = 0.1206
</a:t>
            </a:r>
            <a:r>
              <a:rPr dirty="0">
                <a:latin typeface="Courier"/>
              </a:rPr>
              <a:t>## alternative hypothesis: true difference in means is not equal to 0
## 95 percent confidence interval:
##  -0.0794437  0.6253740
## sample estimates:
## mean of x mean of y 
## 0.6630395 0.3900743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FF8650-8672-333C-9E35-273D57595F5D}"/>
              </a:ext>
            </a:extLst>
          </p:cNvPr>
          <p:cNvSpPr txBox="1">
            <a:spLocks/>
          </p:cNvSpPr>
          <p:nvPr/>
        </p:nvSpPr>
        <p:spPr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Our second experiment….</a:t>
            </a:r>
            <a:endParaRPr lang="en-A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8 C treatment</a:t>
            </a:r>
            <a:br>
              <a:rPr dirty="0"/>
            </a:br>
            <a:r>
              <a:rPr dirty="0">
                <a:latin typeface="Courier"/>
              </a:rPr>
              <a:t>trt_8C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0.4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Speed at </a:t>
            </a:r>
            <a:r>
              <a:rPr i="1" dirty="0">
                <a:solidFill>
                  <a:srgbClr val="60A0B0"/>
                </a:solidFill>
                <a:latin typeface="Courier"/>
              </a:rPr>
              <a:t>26 C treatment</a:t>
            </a:r>
            <a:br>
              <a:rPr dirty="0"/>
            </a:br>
            <a:r>
              <a:rPr dirty="0">
                <a:latin typeface="Courier"/>
              </a:rPr>
              <a:t>trt_26C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0.2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What's the difference, i.e., effect size, between treatments?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(trt_26C 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latin typeface="Courier"/>
              </a:rPr>
              <a:t> trt_8C)</a:t>
            </a:r>
          </a:p>
          <a:p>
            <a:pPr indent="0">
              <a:buNone/>
            </a:pPr>
            <a:r>
              <a:rPr b="1" dirty="0">
                <a:latin typeface="Courier"/>
              </a:rPr>
              <a:t>## [1] 0.4113465</a:t>
            </a:r>
          </a:p>
          <a:p>
            <a:pPr indent="0">
              <a:buNone/>
            </a:pPr>
            <a:endParaRPr lang="en-AU" dirty="0">
              <a:solidFill>
                <a:srgbClr val="06287E"/>
              </a:solidFill>
              <a:latin typeface="Courier"/>
            </a:endParaRPr>
          </a:p>
          <a:p>
            <a:pPr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t.test</a:t>
            </a:r>
            <a:r>
              <a:rPr dirty="0">
                <a:latin typeface="Courier"/>
              </a:rPr>
              <a:t>(trt_26C, trt_8C)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Welch Two Sample t-test
## 
## data:  trt_26C and trt_8C
</a:t>
            </a:r>
            <a:r>
              <a:rPr b="1" dirty="0">
                <a:latin typeface="Courier"/>
              </a:rPr>
              <a:t>## t = 2.525, </a:t>
            </a:r>
            <a:r>
              <a:rPr b="1" dirty="0" err="1">
                <a:latin typeface="Courier"/>
              </a:rPr>
              <a:t>df</a:t>
            </a:r>
            <a:r>
              <a:rPr b="1" dirty="0">
                <a:latin typeface="Courier"/>
              </a:rPr>
              <a:t> = 13.776, p-value = 0.0245</a:t>
            </a:r>
            <a:r>
              <a:rPr dirty="0">
                <a:latin typeface="Courier"/>
              </a:rPr>
              <a:t>
## alternative hypothesis: true difference in means is not equal to 0
## 95 percent confidence interval:
##  0.06140173 0.76129118
## sample estimates:
## mean of x mean of y 
## 0.5352081 0.1238616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53D07-BF11-8A64-B6E0-141489F54BF7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Our third experiment….woohoo!...wait, what?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165781"/>
            <a:ext cx="8752115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We got money to repeat experiments thousands of times…</a:t>
            </a:r>
            <a:endParaRPr dirty="0"/>
          </a:p>
        </p:txBody>
      </p:sp>
      <p:pic>
        <p:nvPicPr>
          <p:cNvPr id="3" name="Picture 1" descr="code_slides_files/figure-pptx/simfig-1.png"/>
          <p:cNvPicPr>
            <a:picLocks noGrp="1" noChangeAspect="1"/>
          </p:cNvPicPr>
          <p:nvPr/>
        </p:nvPicPr>
        <p:blipFill rotWithShape="1">
          <a:blip r:embed="rId2"/>
          <a:srcRect t="14805" r="6677" b="4195"/>
          <a:stretch/>
        </p:blipFill>
        <p:spPr bwMode="auto">
          <a:xfrm>
            <a:off x="838200" y="1417639"/>
            <a:ext cx="7282543" cy="505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6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Standard error, standard deviation precision, weights</a:t>
            </a:r>
            <a:endParaRPr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2F7FE73-6868-8AA9-5A42-C5E300F8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7" y="3437387"/>
            <a:ext cx="3734029" cy="3162747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C3C8A8-9577-6171-BA43-8408A7597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2" y="1397251"/>
            <a:ext cx="5671457" cy="202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mtClean="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AU" dirty="0"/>
              </a:p>
              <a:p>
                <a:r>
                  <a:rPr lang="en-AU" b="1" dirty="0"/>
                  <a:t>Standard error (SE)</a:t>
                </a:r>
                <a:r>
                  <a:rPr lang="en-AU" dirty="0"/>
                  <a:t> is the sampling standard deviation of statistic</a:t>
                </a:r>
              </a:p>
              <a:p>
                <a:r>
                  <a:rPr lang="en-AU" b="1" dirty="0"/>
                  <a:t>Standard deviation (SD)</a:t>
                </a:r>
                <a:r>
                  <a:rPr lang="en-AU" dirty="0"/>
                  <a:t> is the sample standard deviation of a sample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457" y="2264230"/>
                <a:ext cx="4234543" cy="3352800"/>
              </a:xfrm>
              <a:blipFill>
                <a:blip r:embed="rId4"/>
                <a:stretch>
                  <a:fillRect l="-2395" r="-3293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38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indent="0">
              <a:buNone/>
            </a:pPr>
            <a:r>
              <a:rPr dirty="0">
                <a:latin typeface="Courier"/>
              </a:rPr>
              <a:t>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()</a:t>
            </a:r>
            <a:br>
              <a:rPr dirty="0"/>
            </a:br>
            <a:br>
              <a:rPr dirty="0"/>
            </a:b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 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1e+06</a:t>
            </a:r>
            <a:r>
              <a:rPr dirty="0">
                <a:latin typeface="Courier"/>
              </a:rPr>
              <a:t>) {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mean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10.8</a:t>
            </a:r>
            <a:r>
              <a:rPr dirty="0">
                <a:latin typeface="Courier"/>
              </a:rPr>
              <a:t>, </a:t>
            </a:r>
            <a:endParaRPr lang="en-AU" dirty="0">
              <a:latin typeface="Courier"/>
            </a:endParaRPr>
          </a:p>
          <a:p>
            <a:pPr indent="0">
              <a:buNone/>
            </a:pPr>
            <a:r>
              <a:rPr lang="en-AU" dirty="0">
                <a:solidFill>
                  <a:srgbClr val="7D9029"/>
                </a:solidFill>
                <a:latin typeface="Courier"/>
              </a:rPr>
              <a:t>						  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0.988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  means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lang="en-AU" dirty="0" err="1">
                <a:latin typeface="Courier"/>
              </a:rPr>
              <a:t>tmp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The mean of the means</a:t>
            </a:r>
            <a:br>
              <a:rPr dirty="0"/>
            </a:b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10.79997</a:t>
            </a:r>
          </a:p>
          <a:p>
            <a:pPr indent="0">
              <a:buNone/>
            </a:pPr>
            <a:endParaRPr lang="en-AU" i="1" dirty="0">
              <a:solidFill>
                <a:srgbClr val="60A0B0"/>
              </a:solidFill>
              <a:latin typeface="Courier"/>
            </a:endParaRPr>
          </a:p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[1] 0.2327267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711837-ADFC-1F09-4883-99B95C6FA57D}"/>
              </a:ext>
            </a:extLst>
          </p:cNvPr>
          <p:cNvSpPr txBox="1">
            <a:spLocks/>
          </p:cNvSpPr>
          <p:nvPr/>
        </p:nvSpPr>
        <p:spPr>
          <a:xfrm>
            <a:off x="599090" y="269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ode_slides_files/figure-pptx/simfig3plo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38600" y="2617106"/>
            <a:ext cx="5105400" cy="408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8806DD-7C62-3C50-ACCE-1210E8FF54EF}"/>
              </a:ext>
            </a:extLst>
          </p:cNvPr>
          <p:cNvSpPr txBox="1">
            <a:spLocks/>
          </p:cNvSpPr>
          <p:nvPr/>
        </p:nvSpPr>
        <p:spPr>
          <a:xfrm>
            <a:off x="588735" y="5443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Meaning of standard error…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6A1F47-7AF3-2CF2-BFB2-27692CF61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858" y="2652211"/>
            <a:ext cx="4376057" cy="3785506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error of a sample</a:t>
            </a:r>
            <a:endParaRPr lang="en-AU" sz="2400" dirty="0">
              <a:latin typeface="Courier"/>
            </a:endParaRPr>
          </a:p>
          <a:p>
            <a:pPr lvl="0" indent="0">
              <a:buNone/>
            </a:pPr>
            <a:r>
              <a:rPr sz="2400" dirty="0">
                <a:latin typeface="Courier"/>
              </a:rPr>
              <a:t>se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sz="2400" dirty="0">
                <a:solidFill>
                  <a:srgbClr val="4070A0"/>
                </a:solidFill>
                <a:latin typeface="Courier"/>
              </a:rPr>
              <a:t>/</a:t>
            </a:r>
            <a:endParaRPr lang="en-AU" sz="2400" dirty="0">
              <a:solidFill>
                <a:srgbClr val="4070A0"/>
              </a:solidFill>
              <a:latin typeface="Courier"/>
            </a:endParaRPr>
          </a:p>
          <a:p>
            <a:pPr lvl="0" indent="0">
              <a:buNone/>
            </a:pPr>
            <a:r>
              <a:rPr sz="2400" dirty="0">
                <a:solidFill>
                  <a:srgbClr val="06287E"/>
                </a:solidFill>
                <a:latin typeface="Courier"/>
              </a:rPr>
              <a:t>sqrt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sz="2400" dirty="0">
                <a:latin typeface="Courier"/>
              </a:rPr>
              <a:t>(</a:t>
            </a:r>
            <a:r>
              <a:rPr lang="en-AU" sz="2400" dirty="0" err="1">
                <a:latin typeface="Courier"/>
              </a:rPr>
              <a:t>tmp</a:t>
            </a:r>
            <a:r>
              <a:rPr sz="2400" dirty="0">
                <a:latin typeface="Courier"/>
              </a:rPr>
              <a:t>)</a:t>
            </a:r>
            <a:r>
              <a:rPr lang="en-AU" sz="2400" dirty="0">
                <a:latin typeface="Courier"/>
              </a:rPr>
              <a:t>)</a:t>
            </a:r>
            <a:endParaRPr lang="en-AU" sz="2400" dirty="0"/>
          </a:p>
          <a:p>
            <a:pPr lvl="0" indent="0">
              <a:buNone/>
            </a:pPr>
            <a:r>
              <a:rPr sz="2400" b="1" dirty="0">
                <a:latin typeface="Courier"/>
              </a:rPr>
              <a:t>## [1] </a:t>
            </a:r>
            <a:r>
              <a:rPr lang="en-AU" sz="2400" b="1" dirty="0">
                <a:latin typeface="Courier"/>
              </a:rPr>
              <a:t>0.228051</a:t>
            </a:r>
          </a:p>
          <a:p>
            <a:pPr lvl="0" indent="0">
              <a:buNone/>
            </a:pPr>
            <a:endParaRPr lang="en-AU" sz="2400" b="1" dirty="0">
              <a:latin typeface="Courier"/>
            </a:endParaRPr>
          </a:p>
          <a:p>
            <a:pPr indent="0">
              <a:buNone/>
            </a:pPr>
            <a:r>
              <a:rPr lang="en-AU" sz="2400" i="1" dirty="0">
                <a:solidFill>
                  <a:srgbClr val="60A0B0"/>
                </a:solidFill>
                <a:latin typeface="Courier"/>
              </a:rPr>
              <a:t># The standard deviation of the means or standard error</a:t>
            </a:r>
            <a:br>
              <a:rPr lang="en-AU" sz="2400" dirty="0"/>
            </a:br>
            <a:r>
              <a:rPr lang="en-AU" sz="24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AU" sz="2400" dirty="0">
                <a:latin typeface="Courier"/>
              </a:rPr>
              <a:t>(means)</a:t>
            </a:r>
          </a:p>
          <a:p>
            <a:pPr indent="0">
              <a:buNone/>
            </a:pPr>
            <a:r>
              <a:rPr lang="en-AU" sz="2400" b="1" dirty="0">
                <a:latin typeface="Courier"/>
              </a:rPr>
              <a:t>## [1] 0.2327267</a:t>
            </a:r>
          </a:p>
          <a:p>
            <a:pPr lvl="0" indent="0">
              <a:buNone/>
            </a:pPr>
            <a:endParaRPr sz="2400" b="1" dirty="0">
              <a:latin typeface="Couri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/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320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ar-AE" sz="3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3200">
                              <a:latin typeface="Cambria Math" panose="02040503050406030204" pitchFamily="18" charset="0"/>
                            </a:rPr>
                            <m:t>𝑆𝐷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ar-AE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ar-AE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70C373-09BD-C1B5-E524-04C36916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1" y="1178105"/>
                <a:ext cx="5105399" cy="1109663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B26A-CE4C-0FAA-536B-D18B70B9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en-US" dirty="0"/>
              <a:t>But what is an ‘effect size’?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B1317-B099-EE44-ED00-054FD138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measure of the magnitude (and direction) of difference, association or central tendency that is comparable across studies</a:t>
            </a:r>
          </a:p>
          <a:p>
            <a:pPr lvl="1"/>
            <a:r>
              <a:rPr lang="en-US" dirty="0"/>
              <a:t>Core unit of analysis in meta-analysis</a:t>
            </a:r>
          </a:p>
          <a:p>
            <a:pPr lvl="1"/>
            <a:r>
              <a:rPr lang="en-US" dirty="0"/>
              <a:t>Have an associated sampling variance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Approximately normally distributed</a:t>
            </a:r>
          </a:p>
          <a:p>
            <a:pPr lvl="1"/>
            <a:r>
              <a:rPr lang="en-US" dirty="0"/>
              <a:t>Independent and identically distributed samples</a:t>
            </a:r>
          </a:p>
          <a:p>
            <a:pPr lvl="2"/>
            <a:r>
              <a:rPr lang="en-US" dirty="0"/>
              <a:t>But can be relaxed with use of different equations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7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7F03-6B20-6C4B-90E1-1D768273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" y="10242"/>
            <a:ext cx="826135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pic>
        <p:nvPicPr>
          <p:cNvPr id="1026" name="Picture 2" descr="Image result for julia koricheva">
            <a:extLst>
              <a:ext uri="{FF2B5EF4-FFF2-40B4-BE49-F238E27FC236}">
                <a16:creationId xmlns:a16="http://schemas.microsoft.com/office/drawing/2014/main" id="{33D87527-64FB-3F40-A1D5-6D32E7CE5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 bwMode="auto">
          <a:xfrm>
            <a:off x="425525" y="1249255"/>
            <a:ext cx="1432909" cy="2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olfgang Viechtbauer">
            <a:extLst>
              <a:ext uri="{FF2B5EF4-FFF2-40B4-BE49-F238E27FC236}">
                <a16:creationId xmlns:a16="http://schemas.microsoft.com/office/drawing/2014/main" id="{9590E59B-CD79-DE44-8199-7BF6883A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75" y="1263703"/>
            <a:ext cx="2208276" cy="220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05B73A-D904-5E42-91D5-CB8F708CBA9A}"/>
              </a:ext>
            </a:extLst>
          </p:cNvPr>
          <p:cNvSpPr txBox="1"/>
          <p:nvPr/>
        </p:nvSpPr>
        <p:spPr>
          <a:xfrm>
            <a:off x="359104" y="3453950"/>
            <a:ext cx="15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Koricheva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A24A3-F80B-0C44-AD6C-39884E41AD52}"/>
              </a:ext>
            </a:extLst>
          </p:cNvPr>
          <p:cNvSpPr txBox="1"/>
          <p:nvPr/>
        </p:nvSpPr>
        <p:spPr>
          <a:xfrm>
            <a:off x="4359140" y="3477022"/>
            <a:ext cx="19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Shinichi Nakagawa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9BC3-A8C0-0D47-B78F-50E2D4B1C3B1}"/>
              </a:ext>
            </a:extLst>
          </p:cNvPr>
          <p:cNvSpPr txBox="1"/>
          <p:nvPr/>
        </p:nvSpPr>
        <p:spPr>
          <a:xfrm>
            <a:off x="1964526" y="3471979"/>
            <a:ext cx="226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Wolfgang Viechtbauer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E905B-FA98-5CFB-CF42-30543A23E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04" r="13132" b="42984"/>
          <a:stretch/>
        </p:blipFill>
        <p:spPr>
          <a:xfrm>
            <a:off x="4332392" y="1263703"/>
            <a:ext cx="1922706" cy="2208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2F5828-E351-BB47-5D3F-2DFE793F78B7}"/>
              </a:ext>
            </a:extLst>
          </p:cNvPr>
          <p:cNvSpPr txBox="1"/>
          <p:nvPr/>
        </p:nvSpPr>
        <p:spPr>
          <a:xfrm>
            <a:off x="6581776" y="3471979"/>
            <a:ext cx="193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Marc </a:t>
            </a:r>
            <a:r>
              <a:rPr lang="en-AU" dirty="0" err="1"/>
              <a:t>Lajeunesse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0DC9DE-1AC5-A065-8D91-F1E9681EAC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81" r="4394"/>
          <a:stretch/>
        </p:blipFill>
        <p:spPr>
          <a:xfrm>
            <a:off x="6555028" y="1263703"/>
            <a:ext cx="1944502" cy="220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ACD6A-FC8B-A154-5F33-33C6B73E4E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280" r="15884"/>
          <a:stretch/>
        </p:blipFill>
        <p:spPr>
          <a:xfrm>
            <a:off x="1072001" y="3931660"/>
            <a:ext cx="2023411" cy="2217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A911D4-5B02-35AF-64FF-867793E571B2}"/>
              </a:ext>
            </a:extLst>
          </p:cNvPr>
          <p:cNvSpPr txBox="1"/>
          <p:nvPr/>
        </p:nvSpPr>
        <p:spPr>
          <a:xfrm>
            <a:off x="1189145" y="6099569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Malgorzata </a:t>
            </a:r>
            <a:r>
              <a:rPr lang="en-US" dirty="0" err="1"/>
              <a:t>Lagisz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1C6CF-6F58-709E-20F0-3764293F03B1}"/>
              </a:ext>
            </a:extLst>
          </p:cNvPr>
          <p:cNvSpPr txBox="1"/>
          <p:nvPr/>
        </p:nvSpPr>
        <p:spPr>
          <a:xfrm>
            <a:off x="4060706" y="6099569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O’Dea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32CC-DDE2-3532-4004-F80AF6581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491" y="3931660"/>
            <a:ext cx="2208276" cy="2208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3CC500-B057-9C80-3183-7DE9D5201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5" r="19167" b="36234"/>
          <a:stretch/>
        </p:blipFill>
        <p:spPr>
          <a:xfrm>
            <a:off x="6281846" y="3923490"/>
            <a:ext cx="1793894" cy="217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FA71CE-8894-F6C3-CB4F-769B13CEE268}"/>
              </a:ext>
            </a:extLst>
          </p:cNvPr>
          <p:cNvSpPr txBox="1"/>
          <p:nvPr/>
        </p:nvSpPr>
        <p:spPr>
          <a:xfrm>
            <a:off x="6439135" y="6099569"/>
            <a:ext cx="14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Alistair Senior</a:t>
            </a:r>
          </a:p>
        </p:txBody>
      </p:sp>
    </p:spTree>
    <p:extLst>
      <p:ext uri="{BB962C8B-B14F-4D97-AF65-F5344CB8AC3E}">
        <p14:creationId xmlns:p14="http://schemas.microsoft.com/office/powerpoint/2010/main" val="30871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FE50-D8B5-5D4B-A5D3-FD3B13B9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4" y="2898952"/>
            <a:ext cx="9001124" cy="375221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value</a:t>
            </a:r>
          </a:p>
          <a:p>
            <a:pPr marL="457200" lvl="1" indent="0">
              <a:buNone/>
            </a:pPr>
            <a:r>
              <a:rPr lang="en-US" dirty="0"/>
              <a:t>e.g. 30% difference, a slope of 1.2, </a:t>
            </a:r>
            <a:r>
              <a:rPr lang="en-US" i="1" dirty="0"/>
              <a:t>r</a:t>
            </a:r>
            <a:r>
              <a:rPr lang="en-US" dirty="0"/>
              <a:t> = 0.2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“Effect size” statistic (or effect statistic)</a:t>
            </a:r>
          </a:p>
          <a:p>
            <a:pPr marL="457200" lvl="1" indent="0">
              <a:buNone/>
            </a:pPr>
            <a:r>
              <a:rPr lang="en-US" dirty="0"/>
              <a:t>e.g.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 and odds ratio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biological (practical/clinical) importance of an “effect-size” value</a:t>
            </a:r>
          </a:p>
          <a:p>
            <a:pPr marL="457200" lvl="1" indent="0">
              <a:buNone/>
            </a:pPr>
            <a:r>
              <a:rPr lang="en-US" dirty="0"/>
              <a:t>e.g.</a:t>
            </a:r>
            <a:r>
              <a:rPr lang="en-US" i="1" dirty="0"/>
              <a:t> r</a:t>
            </a:r>
            <a:r>
              <a:rPr lang="en-US" dirty="0"/>
              <a:t> = 0.5 is a ”strong” correlation </a:t>
            </a:r>
          </a:p>
          <a:p>
            <a:pPr marL="457200" lvl="1" indent="0">
              <a:buNone/>
            </a:pPr>
            <a:r>
              <a:rPr lang="en-US" dirty="0"/>
              <a:t>e.g. a 5% increase in death is not negligible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9055-559F-0E5D-DB81-758F09BA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2" y="0"/>
            <a:ext cx="8218715" cy="263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5E1B-F091-39B2-3FFE-47EBFEAA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6121"/>
            <a:ext cx="8229600" cy="1143000"/>
          </a:xfrm>
        </p:spPr>
        <p:txBody>
          <a:bodyPr/>
          <a:lstStyle/>
          <a:p>
            <a:r>
              <a:rPr lang="en-US" dirty="0"/>
              <a:t>Different effect size statistics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80D9C9-683E-CDD3-56FF-F36415B77EA0}"/>
              </a:ext>
            </a:extLst>
          </p:cNvPr>
          <p:cNvGrpSpPr/>
          <p:nvPr/>
        </p:nvGrpSpPr>
        <p:grpSpPr>
          <a:xfrm>
            <a:off x="3048000" y="964324"/>
            <a:ext cx="3216166" cy="759372"/>
            <a:chOff x="3048000" y="964324"/>
            <a:chExt cx="3216166" cy="7593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529BCEB-F705-C25A-DDF3-3ABB766A992C}"/>
                </a:ext>
              </a:extLst>
            </p:cNvPr>
            <p:cNvSpPr/>
            <p:nvPr/>
          </p:nvSpPr>
          <p:spPr>
            <a:xfrm>
              <a:off x="3048000" y="964324"/>
              <a:ext cx="3216166" cy="75937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45AA5-E50B-6BDF-1F5A-108075B227C7}"/>
                </a:ext>
              </a:extLst>
            </p:cNvPr>
            <p:cNvSpPr txBox="1"/>
            <p:nvPr/>
          </p:nvSpPr>
          <p:spPr>
            <a:xfrm>
              <a:off x="4025462" y="1159344"/>
              <a:ext cx="126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Data Type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1F2B0-6049-F575-13D4-BF25CBF11796}"/>
              </a:ext>
            </a:extLst>
          </p:cNvPr>
          <p:cNvGrpSpPr/>
          <p:nvPr/>
        </p:nvGrpSpPr>
        <p:grpSpPr>
          <a:xfrm>
            <a:off x="183931" y="2308334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79F1B7C-2E53-19A8-E05B-E68CE9EE079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BF908B-619A-557A-912E-97BA5531DB9E}"/>
                </a:ext>
              </a:extLst>
            </p:cNvPr>
            <p:cNvSpPr txBox="1"/>
            <p:nvPr/>
          </p:nvSpPr>
          <p:spPr>
            <a:xfrm>
              <a:off x="3484180" y="1159344"/>
              <a:ext cx="181566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Continuous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18F7D9-1A20-A114-B50F-16B4D15C5849}"/>
              </a:ext>
            </a:extLst>
          </p:cNvPr>
          <p:cNvGrpSpPr/>
          <p:nvPr/>
        </p:nvGrpSpPr>
        <p:grpSpPr>
          <a:xfrm>
            <a:off x="3297620" y="2308334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E744A1B-4D10-A62A-ABF7-823EAAAC784F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5A5B18-2D86-AD54-38D9-D4002C9BB765}"/>
                </a:ext>
              </a:extLst>
            </p:cNvPr>
            <p:cNvSpPr txBox="1"/>
            <p:nvPr/>
          </p:nvSpPr>
          <p:spPr>
            <a:xfrm>
              <a:off x="3167555" y="1159344"/>
              <a:ext cx="259474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Binary / proportion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31F43-6969-52AC-9DAD-A4508A6E848C}"/>
              </a:ext>
            </a:extLst>
          </p:cNvPr>
          <p:cNvGrpSpPr/>
          <p:nvPr/>
        </p:nvGrpSpPr>
        <p:grpSpPr>
          <a:xfrm>
            <a:off x="6358099" y="2307019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16B8CC-6D27-50B2-A1F4-CABE38192131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A5A593-CDD3-51AA-C5A4-9092CC5B0A01}"/>
                </a:ext>
              </a:extLst>
            </p:cNvPr>
            <p:cNvSpPr txBox="1"/>
            <p:nvPr/>
          </p:nvSpPr>
          <p:spPr>
            <a:xfrm>
              <a:off x="3093983" y="1045835"/>
              <a:ext cx="26131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Comparison between means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8E0A74-F895-9F67-51F3-49D45C1E6B63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1542393" y="1344010"/>
            <a:ext cx="1505607" cy="9643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C09501-7514-9FCE-AE9D-771506DCB5B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4656082" y="1723696"/>
            <a:ext cx="1" cy="5846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82AE25-F0DE-6E8C-45BF-7D5BC244CB68}"/>
              </a:ext>
            </a:extLst>
          </p:cNvPr>
          <p:cNvCxnSpPr>
            <a:cxnSpLocks/>
            <a:stCxn id="4" idx="3"/>
            <a:endCxn id="14" idx="0"/>
          </p:cNvCxnSpPr>
          <p:nvPr/>
        </p:nvCxnSpPr>
        <p:spPr>
          <a:xfrm>
            <a:off x="6264166" y="1344010"/>
            <a:ext cx="1452395" cy="963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706D9-94A2-8532-5266-7C672604330A}"/>
              </a:ext>
            </a:extLst>
          </p:cNvPr>
          <p:cNvGrpSpPr/>
          <p:nvPr/>
        </p:nvGrpSpPr>
        <p:grpSpPr>
          <a:xfrm>
            <a:off x="185901" y="3599789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B24252C-A262-CFD7-60A1-50C3777BF0B4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D1C47D-4093-23EC-730E-4DCE95A82C48}"/>
                </a:ext>
              </a:extLst>
            </p:cNvPr>
            <p:cNvSpPr txBox="1"/>
            <p:nvPr/>
          </p:nvSpPr>
          <p:spPr>
            <a:xfrm>
              <a:off x="3484179" y="1159344"/>
              <a:ext cx="204754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Regression Slopes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DEA50B-C687-5D09-896D-4874BC106F22}"/>
              </a:ext>
            </a:extLst>
          </p:cNvPr>
          <p:cNvGrpSpPr/>
          <p:nvPr/>
        </p:nvGrpSpPr>
        <p:grpSpPr>
          <a:xfrm>
            <a:off x="183931" y="4783517"/>
            <a:ext cx="2716924" cy="759372"/>
            <a:chOff x="3048000" y="964324"/>
            <a:chExt cx="2716924" cy="75937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90FF093-4926-A885-FBF3-DD8DF5D2EAA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6380F1-01DA-BC0E-CAA4-0C1C70B0FD85}"/>
                </a:ext>
              </a:extLst>
            </p:cNvPr>
            <p:cNvSpPr txBox="1"/>
            <p:nvPr/>
          </p:nvSpPr>
          <p:spPr>
            <a:xfrm>
              <a:off x="3321269" y="1020844"/>
              <a:ext cx="231030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Pearson’s Correlation</a:t>
              </a:r>
            </a:p>
            <a:p>
              <a:pPr algn="ctr"/>
              <a:r>
                <a:rPr lang="en-US" dirty="0"/>
                <a:t>(Z transformed)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3BBA01-893B-9015-7333-7D36383038CA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1542393" y="3067706"/>
            <a:ext cx="1970" cy="5320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5C763A-4039-8B81-BC56-0724862A4D8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1542393" y="4359161"/>
            <a:ext cx="1970" cy="4243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3EC590-A7D9-3456-54EC-A5E766378138}"/>
              </a:ext>
            </a:extLst>
          </p:cNvPr>
          <p:cNvGrpSpPr/>
          <p:nvPr/>
        </p:nvGrpSpPr>
        <p:grpSpPr>
          <a:xfrm>
            <a:off x="3297620" y="359292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314CE8C-3F80-DD05-CFF5-C5B15272C325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FBCE7E-6FF2-48EE-D2F2-062BC28944D7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Odds Ratio (log transformed)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6D74E32-4B29-6256-3811-7991CB2D9C4D}"/>
              </a:ext>
            </a:extLst>
          </p:cNvPr>
          <p:cNvCxnSpPr>
            <a:cxnSpLocks/>
            <a:stCxn id="11" idx="2"/>
            <a:endCxn id="38" idx="0"/>
          </p:cNvCxnSpPr>
          <p:nvPr/>
        </p:nvCxnSpPr>
        <p:spPr>
          <a:xfrm>
            <a:off x="4656082" y="3067706"/>
            <a:ext cx="0" cy="5252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FFB106-13C1-2121-D74A-FBCE96DA509E}"/>
              </a:ext>
            </a:extLst>
          </p:cNvPr>
          <p:cNvGrpSpPr/>
          <p:nvPr/>
        </p:nvGrpSpPr>
        <p:grpSpPr>
          <a:xfrm>
            <a:off x="3297620" y="4726996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DAB4C0C-67A9-4DA2-6EDF-4FB4F7FCE04B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F4CDCB-841B-549F-FE35-01445F5059EF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Risk ratio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C4B293-5B21-4FCC-25AB-B71383677581}"/>
              </a:ext>
            </a:extLst>
          </p:cNvPr>
          <p:cNvGrpSpPr/>
          <p:nvPr/>
        </p:nvGrpSpPr>
        <p:grpSpPr>
          <a:xfrm>
            <a:off x="3296966" y="5902592"/>
            <a:ext cx="2716924" cy="759372"/>
            <a:chOff x="3048000" y="964324"/>
            <a:chExt cx="2716924" cy="75937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BA47A0-E657-6314-382A-2CE0C080E76E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381C61-5BFB-9FD4-5BDF-354ECF6358B3}"/>
                </a:ext>
              </a:extLst>
            </p:cNvPr>
            <p:cNvSpPr txBox="1"/>
            <p:nvPr/>
          </p:nvSpPr>
          <p:spPr>
            <a:xfrm>
              <a:off x="3110400" y="1179630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Rate differences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DDE28-A104-FF0C-A003-6D66FA7CBD94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4656082" y="4352298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C5E1FC-8760-9915-CFF9-DD243BB15988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4655428" y="5486368"/>
            <a:ext cx="654" cy="4162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84F392D-236D-4626-FAB6-B240735B292B}"/>
              </a:ext>
            </a:extLst>
          </p:cNvPr>
          <p:cNvGrpSpPr/>
          <p:nvPr/>
        </p:nvGrpSpPr>
        <p:grpSpPr>
          <a:xfrm>
            <a:off x="6358099" y="358712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8649B26-2E20-E068-D2DF-97CD0FD98CFD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1FD4BA-E8AE-1635-8443-B70506BE5A88}"/>
                </a:ext>
              </a:extLst>
            </p:cNvPr>
            <p:cNvSpPr txBox="1"/>
            <p:nvPr/>
          </p:nvSpPr>
          <p:spPr>
            <a:xfrm>
              <a:off x="3111717" y="1034827"/>
              <a:ext cx="258948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Standardised</a:t>
              </a:r>
              <a:r>
                <a:rPr lang="en-US" dirty="0"/>
                <a:t> Mean Difference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F78121-E4C2-2DAA-058C-AFF0DBB6D4D5}"/>
              </a:ext>
            </a:extLst>
          </p:cNvPr>
          <p:cNvGrpSpPr/>
          <p:nvPr/>
        </p:nvGrpSpPr>
        <p:grpSpPr>
          <a:xfrm>
            <a:off x="6358099" y="4721194"/>
            <a:ext cx="2716924" cy="759372"/>
            <a:chOff x="3048000" y="964324"/>
            <a:chExt cx="2716924" cy="75937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9E3ACF9-659B-26C7-5465-3A28FD5CAF5C}"/>
                </a:ext>
              </a:extLst>
            </p:cNvPr>
            <p:cNvSpPr/>
            <p:nvPr/>
          </p:nvSpPr>
          <p:spPr>
            <a:xfrm>
              <a:off x="3048000" y="964324"/>
              <a:ext cx="2716924" cy="75937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DEDCCB-E9EE-B802-C604-B9B5A1A46990}"/>
                </a:ext>
              </a:extLst>
            </p:cNvPr>
            <p:cNvSpPr txBox="1"/>
            <p:nvPr/>
          </p:nvSpPr>
          <p:spPr>
            <a:xfrm>
              <a:off x="3109747" y="1180107"/>
              <a:ext cx="258948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Response ratio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6FFBB-750B-01C7-33B4-100D4BAF18CE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>
            <a:off x="7716561" y="4346496"/>
            <a:ext cx="0" cy="3746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0F92E8-2630-5C3E-78F9-E0FEE2A64539}"/>
              </a:ext>
            </a:extLst>
          </p:cNvPr>
          <p:cNvCxnSpPr>
            <a:cxnSpLocks/>
            <a:stCxn id="14" idx="2"/>
            <a:endCxn id="56" idx="0"/>
          </p:cNvCxnSpPr>
          <p:nvPr/>
        </p:nvCxnSpPr>
        <p:spPr>
          <a:xfrm>
            <a:off x="7716561" y="3066391"/>
            <a:ext cx="0" cy="5207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6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731B84-D02F-7B65-0171-A15C31AEBDA1}"/>
              </a:ext>
            </a:extLst>
          </p:cNvPr>
          <p:cNvSpPr txBox="1">
            <a:spLocks/>
          </p:cNvSpPr>
          <p:nvPr/>
        </p:nvSpPr>
        <p:spPr>
          <a:xfrm>
            <a:off x="457200" y="-1261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Different effect size statistics</a:t>
            </a:r>
            <a:endParaRPr lang="en-US" dirty="0"/>
          </a:p>
        </p:txBody>
      </p:sp>
      <p:pic>
        <p:nvPicPr>
          <p:cNvPr id="6" name="Picture 5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F2D130E0-A53D-86B3-773C-42FA0FCF3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9"/>
          <a:stretch/>
        </p:blipFill>
        <p:spPr>
          <a:xfrm>
            <a:off x="373118" y="1188681"/>
            <a:ext cx="2895600" cy="4645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DFD52-D40C-A2E0-1BD0-7CC5E0E127CC}"/>
              </a:ext>
            </a:extLst>
          </p:cNvPr>
          <p:cNvSpPr txBox="1"/>
          <p:nvPr/>
        </p:nvSpPr>
        <p:spPr>
          <a:xfrm>
            <a:off x="457200" y="118868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Comparative Physiology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9C6DD-5B1C-C9E7-BF26-D1F41430BDE1}"/>
              </a:ext>
            </a:extLst>
          </p:cNvPr>
          <p:cNvSpPr txBox="1"/>
          <p:nvPr/>
        </p:nvSpPr>
        <p:spPr>
          <a:xfrm>
            <a:off x="457200" y="6006424"/>
            <a:ext cx="3862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Noble et al. (2022); 63 meta-analyses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10BB5-CF8C-C842-347A-4595FEEA42CD}"/>
              </a:ext>
            </a:extLst>
          </p:cNvPr>
          <p:cNvSpPr txBox="1"/>
          <p:nvPr/>
        </p:nvSpPr>
        <p:spPr>
          <a:xfrm>
            <a:off x="4572000" y="6006424"/>
            <a:ext cx="38625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Nakagawa &amp; Santos (2012); 100 meta-analyses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7066B-BC57-78A6-6C92-0AB293C86722}"/>
              </a:ext>
            </a:extLst>
          </p:cNvPr>
          <p:cNvSpPr txBox="1"/>
          <p:nvPr/>
        </p:nvSpPr>
        <p:spPr>
          <a:xfrm>
            <a:off x="4766864" y="1204401"/>
            <a:ext cx="3200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Ecology and Evolution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0F11C-14AC-4F91-F924-77CFC95DC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46" y="1761255"/>
            <a:ext cx="5063550" cy="3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AFC2-ED66-071E-EAA2-7316CF1C8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645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Calculation of some common effect statistics…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DA07617-B58A-AC63-9DF8-601CF4B5E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0" y="1571465"/>
            <a:ext cx="8754859" cy="3152697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A672A7-AB13-1711-E8DA-8F0FF52DC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17" y="4877988"/>
            <a:ext cx="6626644" cy="185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708F-EB3E-3F4A-B814-9D369E1A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9D8A-7658-7A4D-A5E6-76A69054A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91880"/>
            <a:ext cx="7886700" cy="3754294"/>
          </a:xfrm>
        </p:spPr>
        <p:txBody>
          <a:bodyPr/>
          <a:lstStyle/>
          <a:p>
            <a:r>
              <a:rPr lang="en-US" sz="3200" dirty="0"/>
              <a:t>Descriptive statistics: Means (medians) and SD (SE or confidence intervals) and </a:t>
            </a:r>
            <a:r>
              <a:rPr lang="en-US" sz="3200" i="1" dirty="0"/>
              <a:t>r</a:t>
            </a:r>
            <a:endParaRPr lang="en-US" sz="3200" dirty="0"/>
          </a:p>
          <a:p>
            <a:r>
              <a:rPr lang="en-US" sz="3200" dirty="0"/>
              <a:t>Inferential statistics (</a:t>
            </a:r>
            <a:r>
              <a:rPr lang="en-US" sz="3200" i="1" dirty="0"/>
              <a:t>t</a:t>
            </a:r>
            <a:r>
              <a:rPr lang="en-US" sz="3200" dirty="0"/>
              <a:t>, </a:t>
            </a:r>
            <a:r>
              <a:rPr lang="en-US" sz="3200" i="1" dirty="0"/>
              <a:t>z</a:t>
            </a:r>
            <a:r>
              <a:rPr lang="en-US" sz="3200" dirty="0"/>
              <a:t>, Chi-square, </a:t>
            </a:r>
            <a:r>
              <a:rPr lang="en-US" sz="3200" i="1" dirty="0"/>
              <a:t>F</a:t>
            </a:r>
            <a:r>
              <a:rPr lang="en-US" sz="3200" dirty="0"/>
              <a:t>)</a:t>
            </a:r>
          </a:p>
          <a:p>
            <a:r>
              <a:rPr lang="en-US" sz="3200" dirty="0"/>
              <a:t>Also get </a:t>
            </a:r>
            <a:r>
              <a:rPr lang="en-US" sz="3200" i="1" dirty="0"/>
              <a:t>N</a:t>
            </a:r>
            <a:r>
              <a:rPr lang="en-US" sz="3200" dirty="0"/>
              <a:t> or degrees of freedom (</a:t>
            </a:r>
            <a:r>
              <a:rPr lang="en-US" sz="3200" i="1" dirty="0" err="1"/>
              <a:t>df</a:t>
            </a:r>
            <a:r>
              <a:rPr lang="en-US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2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CC72-461C-0A49-BB01-D4C6B915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extract to get 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ADF46-77A2-EC42-B6CF-3750DBEF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10149"/>
            <a:ext cx="7886700" cy="3507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Non-parametric statistics (Mann-Whitney, Kruskal-Wallis)</a:t>
            </a:r>
          </a:p>
          <a:p>
            <a:pPr lvl="1"/>
            <a:r>
              <a:rPr lang="en-US" dirty="0"/>
              <a:t>Handbook of Statistical Distributions with Applications (Krishnamoorthy 2006)</a:t>
            </a:r>
          </a:p>
          <a:p>
            <a:r>
              <a:rPr lang="en-US" dirty="0"/>
              <a:t>Getting means and SD from medians and ranges?</a:t>
            </a:r>
          </a:p>
          <a:p>
            <a:pPr lvl="1"/>
            <a:r>
              <a:rPr lang="en-US" dirty="0" err="1"/>
              <a:t>Hozo</a:t>
            </a:r>
            <a:r>
              <a:rPr lang="en-US" dirty="0"/>
              <a:t> et al. (2005, </a:t>
            </a:r>
            <a:r>
              <a:rPr lang="en-US" b="1" dirty="0"/>
              <a:t>5</a:t>
            </a:r>
            <a:r>
              <a:rPr lang="en-US" dirty="0"/>
              <a:t>:13; BMC Med. Res. Method.)</a:t>
            </a:r>
          </a:p>
          <a:p>
            <a:r>
              <a:rPr lang="en-US" dirty="0"/>
              <a:t>Mixed models.... (difficult)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144000" cy="68584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7D67-02F5-A74D-BFE4-08A8C9A8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to extract to get ES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1D1A592-5D84-E4F0-CA07-2210D8C0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92" y="609185"/>
            <a:ext cx="3252309" cy="81307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6ED2-873B-0E44-AC3A-724891BF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Many papers fail to report the relevant information</a:t>
            </a:r>
          </a:p>
          <a:p>
            <a:pPr>
              <a:lnSpc>
                <a:spcPct val="90000"/>
              </a:lnSpc>
            </a:pPr>
            <a:r>
              <a:rPr lang="en-US" sz="1700"/>
              <a:t>Getting descriptive stats from figures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The R packages, </a:t>
            </a:r>
            <a:r>
              <a:rPr lang="en-US" sz="1700" b="1">
                <a:hlinkClick r:id="rId3"/>
              </a:rPr>
              <a:t>metaDigitise</a:t>
            </a:r>
            <a:r>
              <a:rPr lang="en-US" sz="1700"/>
              <a:t> (Pick et al. 2019, Methods Ecol Evol) and </a:t>
            </a:r>
            <a:r>
              <a:rPr lang="en-US" sz="1700" b="1">
                <a:hlinkClick r:id="rId4"/>
              </a:rPr>
              <a:t>ShinyDigitise</a:t>
            </a:r>
            <a:r>
              <a:rPr lang="en-US" sz="1700"/>
              <a:t> (+ Ed Ivimey-Cook)</a:t>
            </a:r>
          </a:p>
          <a:p>
            <a:pPr lvl="1">
              <a:lnSpc>
                <a:spcPct val="90000"/>
              </a:lnSpc>
            </a:pPr>
            <a:r>
              <a:rPr lang="en-US" sz="1700" b="1">
                <a:hlinkClick r:id="rId5"/>
              </a:rPr>
              <a:t>juicr</a:t>
            </a:r>
            <a:r>
              <a:rPr lang="en-US" sz="1700"/>
              <a:t> (by Marc </a:t>
            </a:r>
            <a:r>
              <a:rPr lang="en-AU" sz="1700"/>
              <a:t>Lajeunesse)</a:t>
            </a:r>
            <a:endParaRPr lang="en-US" sz="1700"/>
          </a:p>
          <a:p>
            <a:pPr>
              <a:lnSpc>
                <a:spcPct val="90000"/>
              </a:lnSpc>
            </a:pPr>
            <a:r>
              <a:rPr lang="en-US" sz="1700"/>
              <a:t>Emailing the authors – usually very helpful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Success rate of 60-80% (difficult with old papers….)</a:t>
            </a:r>
          </a:p>
          <a:p>
            <a:pPr>
              <a:lnSpc>
                <a:spcPct val="90000"/>
              </a:lnSpc>
            </a:pPr>
            <a:r>
              <a:rPr lang="en-US" sz="1700"/>
              <a:t>A useful conversion resource for inferential statistics, Effect Size Calculator (web-based) </a:t>
            </a:r>
            <a:r>
              <a:rPr lang="en-US" sz="1700">
                <a:hlinkClick r:id="rId6"/>
              </a:rPr>
              <a:t>http://www.campbellcollaboration.org/resources/effect_size_input.php</a:t>
            </a:r>
            <a:endParaRPr lang="en-US" sz="17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F894B-3107-E8E8-EDCC-7357F4CF4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3184" y="4475508"/>
            <a:ext cx="1244584" cy="1388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846D1-B0EA-CE86-29E5-CA975262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755" y="3030231"/>
            <a:ext cx="1197161" cy="1388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52AC4-D1DF-6B69-CC58-906F172B7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2318" y="1584964"/>
            <a:ext cx="1197153" cy="13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1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815F-81A0-2572-83BC-09A7F33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3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</p:spTree>
    <p:extLst>
      <p:ext uri="{BB962C8B-B14F-4D97-AF65-F5344CB8AC3E}">
        <p14:creationId xmlns:p14="http://schemas.microsoft.com/office/powerpoint/2010/main" val="238740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7F955F-BF7C-BD70-B9F3-C97ACEE6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62380"/>
            <a:ext cx="8229600" cy="2963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B9DE7F-8A57-4AFD-D3DC-7A17F866043B}"/>
              </a:ext>
            </a:extLst>
          </p:cNvPr>
          <p:cNvSpPr txBox="1">
            <a:spLocks/>
          </p:cNvSpPr>
          <p:nvPr/>
        </p:nvSpPr>
        <p:spPr>
          <a:xfrm>
            <a:off x="568016" y="919040"/>
            <a:ext cx="7886700" cy="740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Fisher’s </a:t>
            </a:r>
            <a:r>
              <a:rPr lang="en-US" sz="2800" i="1" dirty="0"/>
              <a:t>Z</a:t>
            </a:r>
            <a:r>
              <a:rPr lang="en-US" sz="2800" dirty="0"/>
              <a:t> transformed </a:t>
            </a:r>
            <a:r>
              <a:rPr lang="en-US" sz="2800" i="1" dirty="0"/>
              <a:t>r</a:t>
            </a:r>
            <a:r>
              <a:rPr lang="en-US" sz="2800" dirty="0"/>
              <a:t>: </a:t>
            </a:r>
            <a:r>
              <a:rPr lang="en-US" sz="2800" i="1" dirty="0"/>
              <a:t>Zr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CA94D-CC93-65A0-7F8D-7DBA7D015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72"/>
          <a:stretch/>
        </p:blipFill>
        <p:spPr>
          <a:xfrm>
            <a:off x="920620" y="2396590"/>
            <a:ext cx="7302760" cy="949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8D7CC-73AD-0017-E7C1-D884E59BDE74}"/>
              </a:ext>
            </a:extLst>
          </p:cNvPr>
          <p:cNvSpPr txBox="1"/>
          <p:nvPr/>
        </p:nvSpPr>
        <p:spPr>
          <a:xfrm>
            <a:off x="3026979" y="1732598"/>
            <a:ext cx="309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don’t we use, </a:t>
            </a:r>
            <a:r>
              <a:rPr lang="en-US" b="1" i="1" dirty="0"/>
              <a:t>r</a:t>
            </a:r>
            <a:r>
              <a:rPr lang="en-US" b="1" dirty="0"/>
              <a:t>, instead?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D528A9-118C-157A-51DE-61884AFD33D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628D6B93-641C-8D22-B382-D68F5180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70" y="2323933"/>
            <a:ext cx="3956945" cy="2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6177-5B2F-66D7-C274-500C527B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want to get out of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65CE-28C1-3800-3F83-ACA9735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83"/>
            <a:ext cx="9144000" cy="3273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A15EC-CE1E-AA59-CADD-9AAEEDBB56A9}"/>
              </a:ext>
            </a:extLst>
          </p:cNvPr>
          <p:cNvSpPr txBox="1"/>
          <p:nvPr/>
        </p:nvSpPr>
        <p:spPr>
          <a:xfrm>
            <a:off x="1417834" y="1357819"/>
            <a:ext cx="616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Thanks for taking the survey! </a:t>
            </a:r>
          </a:p>
          <a:p>
            <a:pPr algn="ctr"/>
            <a:r>
              <a:rPr lang="en-US" dirty="0"/>
              <a:t>Here’s what everyone wants</a:t>
            </a:r>
          </a:p>
        </p:txBody>
      </p:sp>
    </p:spTree>
    <p:extLst>
      <p:ext uri="{BB962C8B-B14F-4D97-AF65-F5344CB8AC3E}">
        <p14:creationId xmlns:p14="http://schemas.microsoft.com/office/powerpoint/2010/main" val="995495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4109"/>
            <a:ext cx="9144000" cy="434991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AU" sz="2000" i="1" dirty="0">
                <a:solidFill>
                  <a:srgbClr val="60A0B0"/>
                </a:solidFill>
                <a:latin typeface="Courier"/>
              </a:rPr>
              <a:t># remove irrelevant columns for this tutorial and select first 10 effect sizes to illustrate </a:t>
            </a:r>
            <a:r>
              <a:rPr lang="en-AU" sz="2000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sz="2000" i="1" dirty="0">
                <a:solidFill>
                  <a:srgbClr val="60A0B0"/>
                </a:solidFill>
                <a:latin typeface="Courier"/>
              </a:rPr>
              <a:t> function</a:t>
            </a:r>
            <a:endParaRPr lang="en-AU" sz="2000" dirty="0">
              <a:latin typeface="Courier"/>
            </a:endParaRPr>
          </a:p>
          <a:p>
            <a:pPr indent="0">
              <a:buNone/>
            </a:pPr>
            <a:r>
              <a:rPr sz="2000" dirty="0" err="1">
                <a:latin typeface="Courier"/>
              </a:rPr>
              <a:t>zr_data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</a:t>
            </a:r>
            <a:r>
              <a:rPr lang="en-AU" sz="2000" dirty="0">
                <a:solidFill>
                  <a:srgbClr val="007020"/>
                </a:solidFill>
                <a:latin typeface="Courier"/>
              </a:rPr>
              <a:t>-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"https://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sz="2000"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ind_disp_raw_data.csv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latin typeface="Courier"/>
              </a:rPr>
              <a:t>study_ID</a:t>
            </a:r>
            <a:r>
              <a:rPr sz="2000" dirty="0">
                <a:latin typeface="Courier"/>
              </a:rPr>
              <a:t>, taxa, species, trait, response, </a:t>
            </a:r>
            <a:r>
              <a:rPr sz="2000" dirty="0" err="1">
                <a:latin typeface="Courier"/>
              </a:rPr>
              <a:t>response_unit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disp_trait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disp_unit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corr_coeff</a:t>
            </a:r>
            <a:r>
              <a:rPr sz="2000" dirty="0">
                <a:latin typeface="Courier"/>
              </a:rPr>
              <a:t>, </a:t>
            </a:r>
            <a:r>
              <a:rPr sz="2000" dirty="0" err="1">
                <a:latin typeface="Courier"/>
              </a:rPr>
              <a:t>sample_size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latin typeface="Courier"/>
              </a:rPr>
              <a:t>dplyr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)</a:t>
            </a:r>
            <a:endParaRPr sz="2000"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5F449D-0546-AD14-9920-227F77B3B253}"/>
              </a:ext>
            </a:extLst>
          </p:cNvPr>
          <p:cNvSpPr txBox="1">
            <a:spLocks/>
          </p:cNvSpPr>
          <p:nvPr/>
        </p:nvSpPr>
        <p:spPr>
          <a:xfrm>
            <a:off x="-81455" y="0"/>
            <a:ext cx="930691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BDE35-2645-0D03-5939-3799D39D6A40}"/>
              </a:ext>
            </a:extLst>
          </p:cNvPr>
          <p:cNvSpPr txBox="1"/>
          <p:nvPr/>
        </p:nvSpPr>
        <p:spPr>
          <a:xfrm>
            <a:off x="1639614" y="127422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84891"/>
            <a:ext cx="9144001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Fisher's r-to-z transformed correlation coefficient (ZCOR) as 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v</a:t>
            </a:r>
            <a:r>
              <a:rPr lang="en-AU" sz="1200" i="1" dirty="0">
                <a:solidFill>
                  <a:srgbClr val="60A0B0"/>
                </a:solidFill>
                <a:latin typeface="Courier"/>
              </a:rPr>
              <a:t>_Zr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ri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raw correlation coefficients,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ni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sample size.</a:t>
            </a: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"ZCOR"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ri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ni</a:t>
            </a:r>
            <a:r>
              <a:rPr sz="12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zr_data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"Zr"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v_Zr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br>
              <a:rPr sz="1200" dirty="0"/>
            </a:br>
            <a:r>
              <a:rPr sz="1200" dirty="0" err="1">
                <a:latin typeface="Courier"/>
              </a:rPr>
              <a:t>zr_data</a:t>
            </a:r>
            <a:endParaRPr sz="1200" dirty="0">
              <a:latin typeface="Courier"/>
            </a:endParaRP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 taxa              species          trait       response 
## 1         5 Mammalia      </a:t>
            </a:r>
            <a:r>
              <a:rPr sz="1200" dirty="0" err="1">
                <a:latin typeface="Courier"/>
              </a:rPr>
              <a:t>Tamias_striatus</a:t>
            </a:r>
            <a:r>
              <a:rPr sz="1200" dirty="0">
                <a:latin typeface="Courier"/>
              </a:rPr>
              <a:t>     Metabolism     Resting MR 
## 2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3        13     Aves          </a:t>
            </a:r>
            <a:r>
              <a:rPr sz="1200" dirty="0" err="1">
                <a:latin typeface="Courier"/>
              </a:rPr>
              <a:t>Parus_major</a:t>
            </a:r>
            <a:r>
              <a:rPr sz="1200" dirty="0">
                <a:latin typeface="Courier"/>
              </a:rPr>
              <a:t>     Metabolism       Basal MR 
## 4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5        45 Mammalia      </a:t>
            </a:r>
            <a:r>
              <a:rPr sz="1200" dirty="0" err="1">
                <a:latin typeface="Courier"/>
              </a:rPr>
              <a:t>Syncerus_caffer</a:t>
            </a:r>
            <a:r>
              <a:rPr sz="1200" dirty="0">
                <a:latin typeface="Courier"/>
              </a:rPr>
              <a:t>      Condition Body condition 
## 6        55     Aves </a:t>
            </a:r>
            <a:r>
              <a:rPr sz="1200" dirty="0" err="1">
                <a:latin typeface="Courier"/>
              </a:rPr>
              <a:t>Phoenicopterus_ruber</a:t>
            </a:r>
            <a:r>
              <a:rPr sz="1200" dirty="0">
                <a:latin typeface="Courier"/>
              </a:rPr>
              <a:t>      Condition Body condition 
##       </a:t>
            </a:r>
            <a:r>
              <a:rPr sz="1200" dirty="0" err="1">
                <a:latin typeface="Courier"/>
              </a:rPr>
              <a:t>response_unit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disp_trait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disp_unit</a:t>
            </a:r>
            <a:r>
              <a:rPr sz="1200" dirty="0">
                <a:latin typeface="Courier"/>
              </a:rPr>
              <a:t>  </a:t>
            </a:r>
            <a:r>
              <a:rPr sz="1200" dirty="0" err="1">
                <a:latin typeface="Courier"/>
              </a:rPr>
              <a:t>corr_coeff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sample_size</a:t>
            </a:r>
            <a:r>
              <a:rPr sz="1200" dirty="0">
                <a:latin typeface="Courier"/>
              </a:rPr>
              <a:t>      </a:t>
            </a:r>
            <a:r>
              <a:rPr sz="1200" b="1" dirty="0">
                <a:latin typeface="Courier"/>
              </a:rPr>
              <a:t>Zr </a:t>
            </a:r>
            <a:r>
              <a:rPr lang="en-AU" sz="1200" b="1" dirty="0" err="1">
                <a:latin typeface="Courier"/>
              </a:rPr>
              <a:t>v_Zr</a:t>
            </a:r>
            <a:r>
              <a:rPr lang="en-AU"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## 1       residual </a:t>
            </a:r>
            <a:r>
              <a:rPr sz="1200" dirty="0" err="1">
                <a:latin typeface="Courier"/>
              </a:rPr>
              <a:t>mW</a:t>
            </a:r>
            <a:r>
              <a:rPr sz="1200" dirty="0">
                <a:latin typeface="Courier"/>
              </a:rPr>
              <a:t> Exploration  residual -0.14300000         296 </a:t>
            </a:r>
            <a:r>
              <a:rPr sz="1200" b="1" dirty="0">
                <a:latin typeface="Courier"/>
              </a:rPr>
              <a:t>-0.1440 </a:t>
            </a:r>
            <a:r>
              <a:rPr lang="en-AU" sz="1200" b="1" dirty="0">
                <a:latin typeface="Courier"/>
              </a:rPr>
              <a:t>0.0034 </a:t>
            </a:r>
            <a:r>
              <a:rPr sz="1200" dirty="0">
                <a:latin typeface="Courier"/>
              </a:rPr>
              <a:t>
## 2  mass-corrected W Exploration            0.05547002         345  </a:t>
            </a:r>
            <a:r>
              <a:rPr sz="1200" b="1" dirty="0">
                <a:latin typeface="Courier"/>
              </a:rPr>
              <a:t>0.0555 </a:t>
            </a:r>
            <a:r>
              <a:rPr lang="en-AU" sz="1200" b="1" dirty="0">
                <a:latin typeface="Courier"/>
              </a:rPr>
              <a:t>0.0029 </a:t>
            </a:r>
            <a:r>
              <a:rPr sz="1200" dirty="0">
                <a:latin typeface="Courier"/>
              </a:rPr>
              <a:t>
## 3  mass-corrected W Exploration           -0.13969969         335 </a:t>
            </a:r>
            <a:r>
              <a:rPr sz="1200" b="1" dirty="0">
                <a:latin typeface="Courier"/>
              </a:rPr>
              <a:t>-0.1406 </a:t>
            </a:r>
            <a:r>
              <a:rPr lang="en-AU" sz="1200" b="1" dirty="0">
                <a:latin typeface="Courier"/>
              </a:rPr>
              <a:t>0.0030 </a:t>
            </a:r>
            <a:r>
              <a:rPr sz="1200" dirty="0">
                <a:latin typeface="Courier"/>
              </a:rPr>
              <a:t>
## 4             index   Dispersal         % -0.40000000         415 </a:t>
            </a:r>
            <a:r>
              <a:rPr sz="1200" b="1" dirty="0">
                <a:latin typeface="Courier"/>
              </a:rPr>
              <a:t>-0.4236 </a:t>
            </a:r>
            <a:r>
              <a:rPr lang="en-AU" sz="1200" b="1" dirty="0">
                <a:latin typeface="Courier"/>
              </a:rPr>
              <a:t>0.0024 </a:t>
            </a:r>
            <a:r>
              <a:rPr sz="1200" dirty="0">
                <a:latin typeface="Courier"/>
              </a:rPr>
              <a:t>
## 5             index   Dispersal         % -0.53000000         508 </a:t>
            </a:r>
            <a:r>
              <a:rPr sz="1200" b="1" dirty="0">
                <a:latin typeface="Courier"/>
              </a:rPr>
              <a:t>-0.5901 </a:t>
            </a:r>
            <a:r>
              <a:rPr lang="en-AU" sz="1200" b="1" dirty="0">
                <a:latin typeface="Courier"/>
              </a:rPr>
              <a:t>0.0020 </a:t>
            </a:r>
            <a:r>
              <a:rPr sz="1200" dirty="0">
                <a:latin typeface="Courier"/>
              </a:rPr>
              <a:t>
## 6                     Dispersal            0.87300000         462  </a:t>
            </a:r>
            <a:r>
              <a:rPr sz="1200" b="1" dirty="0">
                <a:latin typeface="Courier"/>
              </a:rPr>
              <a:t>1.3456</a:t>
            </a:r>
            <a:r>
              <a:rPr lang="en-AU" sz="1200" b="1" dirty="0">
                <a:latin typeface="Courier"/>
              </a:rPr>
              <a:t> 0.0022 </a:t>
            </a:r>
            <a:r>
              <a:rPr sz="1200" b="1" dirty="0">
                <a:latin typeface="Courier"/>
              </a:rPr>
              <a:t> </a:t>
            </a:r>
            <a:r>
              <a:rPr sz="1200" dirty="0">
                <a:latin typeface="Courier"/>
              </a:rPr>
              <a:t>
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1741F3-A04B-87DC-24F8-33926A3A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455" y="0"/>
            <a:ext cx="930691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calculating some effects statistics…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Back trans</a:t>
            </a:r>
            <a:r>
              <a:rPr lang="en-AU" dirty="0" err="1"/>
              <a:t>fo</a:t>
            </a:r>
            <a:r>
              <a:rPr dirty="0" err="1"/>
              <a:t>rmation</a:t>
            </a:r>
            <a:r>
              <a:rPr lang="en-AU" dirty="0"/>
              <a:t> from Zr to 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441" y="1495098"/>
            <a:ext cx="6815959" cy="4525963"/>
          </a:xfrm>
        </p:spPr>
        <p:txBody>
          <a:bodyPr>
            <a:normAutofit fontScale="55000" lnSpcReduction="20000"/>
          </a:bodyPr>
          <a:lstStyle/>
          <a:p>
            <a:pPr indent="0">
              <a:buNone/>
            </a:pPr>
            <a:r>
              <a:rPr i="1" dirty="0">
                <a:solidFill>
                  <a:srgbClr val="60A0B0"/>
                </a:solidFill>
                <a:latin typeface="Courier"/>
              </a:rPr>
              <a:t># We can easily convert back to r as follows</a:t>
            </a: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r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tanh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zr_data</a:t>
            </a:r>
            <a:r>
              <a:rPr dirty="0" err="1">
                <a:solidFill>
                  <a:srgbClr val="4070A0"/>
                </a:solidFill>
                <a:latin typeface="Courier"/>
              </a:rPr>
              <a:t>$</a:t>
            </a:r>
            <a:r>
              <a:rPr dirty="0" err="1">
                <a:latin typeface="Courier"/>
              </a:rPr>
              <a:t>Zr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zr_data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, r)</a:t>
            </a:r>
          </a:p>
          <a:p>
            <a:pPr indent="0">
              <a:buNone/>
            </a:pPr>
            <a:r>
              <a:rPr dirty="0">
                <a:latin typeface="Courier"/>
              </a:rPr>
              <a:t>## 
##     </a:t>
            </a:r>
            <a:r>
              <a:rPr dirty="0" err="1">
                <a:latin typeface="Courier"/>
              </a:rPr>
              <a:t>corr_coeff</a:t>
            </a:r>
            <a:r>
              <a:rPr dirty="0">
                <a:latin typeface="Courier"/>
              </a:rPr>
              <a:t>           r 
## 1  -0.14300000 -0.14300000 
## 2   0.05547002  0.05547002 
## 3  -0.13969969 -0.13969969 
## 4  -0.40000000 -0.40000000 
## 5  -0.53000000 -0.53000000 
## 6   0.87300000  0.87300000 
## 7   0.06500000  0.06500000 
## 8   0.01500000  0.01500000 
## 9   0.17000000  0.17000000 
## 10 -0.13000000 -0.13000000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AED4-1338-A841-962E-F511D70D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6" y="1124328"/>
            <a:ext cx="851015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Standardized mean difference, SDM: Hedges’ </a:t>
            </a:r>
            <a:r>
              <a:rPr lang="en-US" sz="2800" i="1" dirty="0"/>
              <a:t>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814730-2714-3844-BFBA-2A845DFE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82" y="2552739"/>
            <a:ext cx="2940410" cy="2767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53089-E62A-2E4C-881E-42069B4BC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3" y="2552739"/>
            <a:ext cx="4361458" cy="3696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14:cNvPr>
              <p14:cNvContentPartPr/>
              <p14:nvPr/>
            </p14:nvContentPartPr>
            <p14:xfrm>
              <a:off x="3411696" y="3978897"/>
              <a:ext cx="360" cy="169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E8D57-60B6-ED4C-9DDF-3D3A55E9DF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056" y="3970257"/>
                <a:ext cx="180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DADD920-D8FA-E05F-F936-556848121D32}"/>
              </a:ext>
            </a:extLst>
          </p:cNvPr>
          <p:cNvSpPr txBox="1">
            <a:spLocks/>
          </p:cNvSpPr>
          <p:nvPr/>
        </p:nvSpPr>
        <p:spPr>
          <a:xfrm>
            <a:off x="0" y="24711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</p:spTree>
    <p:extLst>
      <p:ext uri="{BB962C8B-B14F-4D97-AF65-F5344CB8AC3E}">
        <p14:creationId xmlns:p14="http://schemas.microsoft.com/office/powerpoint/2010/main" val="25769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8201-B12A-7840-9F76-7ADFA0F8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433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Sampling (error) variance for Hedges’ </a:t>
            </a:r>
            <a:r>
              <a:rPr lang="en-US" sz="2800" i="1" dirty="0"/>
              <a:t>d </a:t>
            </a:r>
            <a:r>
              <a:rPr lang="en-US" sz="2800" dirty="0"/>
              <a:t>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7574B-C69E-D144-9A33-D32DCE54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49" y="2433969"/>
            <a:ext cx="588645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3D2AB-858A-7742-851D-7E0BBBEBBB76}"/>
              </a:ext>
            </a:extLst>
          </p:cNvPr>
          <p:cNvSpPr txBox="1"/>
          <p:nvPr/>
        </p:nvSpPr>
        <p:spPr>
          <a:xfrm>
            <a:off x="548053" y="3937738"/>
            <a:ext cx="8304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square-root of this is the “standard error (SE)” of Hedges’ </a:t>
            </a:r>
            <a:r>
              <a:rPr lang="en-US" sz="2400" i="1" dirty="0"/>
              <a:t>d.</a:t>
            </a:r>
            <a:r>
              <a:rPr lang="en-US" sz="2400" dirty="0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</p:spTree>
    <p:extLst>
      <p:ext uri="{BB962C8B-B14F-4D97-AF65-F5344CB8AC3E}">
        <p14:creationId xmlns:p14="http://schemas.microsoft.com/office/powerpoint/2010/main" val="323079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6103E3D-E097-DDEF-1830-47E80CE781B1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statistics…contrast-based</a:t>
            </a:r>
          </a:p>
        </p:txBody>
      </p:sp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1F07B-4C7C-CE8B-23A0-F7B38449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189" y="4664096"/>
            <a:ext cx="6091760" cy="2193904"/>
          </a:xfr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3ECB29-65AB-5050-A2B8-47DF27D88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3"/>
          <a:stretch/>
        </p:blipFill>
        <p:spPr>
          <a:xfrm>
            <a:off x="372437" y="1426025"/>
            <a:ext cx="3964014" cy="299312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8B5B909-81E2-1D4B-2C5C-56FB9525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28" y="1353154"/>
            <a:ext cx="3744658" cy="31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791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en-AU" i="1" dirty="0">
                <a:solidFill>
                  <a:srgbClr val="60A0B0"/>
                </a:solidFill>
                <a:latin typeface="Courier"/>
              </a:rPr>
              <a:t># remove irrelevant columns for this tutorial &amp; select first 10 effect sizes to illustrate </a:t>
            </a:r>
            <a:r>
              <a:rPr lang="en-AU" i="1" dirty="0" err="1">
                <a:solidFill>
                  <a:srgbClr val="60A0B0"/>
                </a:solidFill>
                <a:latin typeface="Courier"/>
              </a:rPr>
              <a:t>escalc</a:t>
            </a:r>
            <a:r>
              <a:rPr lang="en-AU" i="1" dirty="0">
                <a:solidFill>
                  <a:srgbClr val="60A0B0"/>
                </a:solidFill>
                <a:latin typeface="Courier"/>
              </a:rPr>
              <a:t> function</a:t>
            </a:r>
            <a:br>
              <a:rPr lang="en-AU" dirty="0"/>
            </a:br>
            <a:endParaRPr lang="en-AU" dirty="0">
              <a:latin typeface="Courier"/>
            </a:endParaRPr>
          </a:p>
          <a:p>
            <a:pPr indent="0">
              <a:buNone/>
            </a:pPr>
            <a:r>
              <a:rPr dirty="0" err="1">
                <a:latin typeface="Courier"/>
              </a:rPr>
              <a:t>contrast_data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read.csv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"https://</a:t>
            </a:r>
            <a:r>
              <a:rPr dirty="0" err="1">
                <a:solidFill>
                  <a:srgbClr val="4070A0"/>
                </a:solidFill>
                <a:latin typeface="Courier"/>
              </a:rPr>
              <a:t>raw.githubusercontent.com</a:t>
            </a:r>
            <a:r>
              <a:rPr dirty="0">
                <a:solidFill>
                  <a:srgbClr val="4070A0"/>
                </a:solidFill>
                <a:latin typeface="Courier"/>
              </a:rPr>
              <a:t>/daniel1noble/meta-workshop/</a:t>
            </a:r>
            <a:r>
              <a:rPr dirty="0" err="1">
                <a:solidFill>
                  <a:srgbClr val="4070A0"/>
                </a:solidFill>
                <a:latin typeface="Courier"/>
              </a:rPr>
              <a:t>gh</a:t>
            </a:r>
            <a:r>
              <a:rPr dirty="0">
                <a:solidFill>
                  <a:srgbClr val="4070A0"/>
                </a:solidFill>
                <a:latin typeface="Courier"/>
              </a:rPr>
              <a:t>-pages/data/</a:t>
            </a:r>
            <a:r>
              <a:rPr dirty="0" err="1">
                <a:solidFill>
                  <a:srgbClr val="4070A0"/>
                </a:solidFill>
                <a:latin typeface="Courier"/>
              </a:rPr>
              <a:t>pop_disp_raw_data.csv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study_ID</a:t>
            </a:r>
            <a:r>
              <a:rPr dirty="0">
                <a:latin typeface="Courier"/>
              </a:rPr>
              <a:t>, taxa, species, trait, response, </a:t>
            </a:r>
            <a:r>
              <a:rPr dirty="0" err="1">
                <a:latin typeface="Courier"/>
              </a:rPr>
              <a:t>response_unit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n_core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mean_front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sd_front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n_front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dplyr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top_n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</a:t>
            </a:r>
            <a:endParaRPr i="1" dirty="0">
              <a:solidFill>
                <a:srgbClr val="60A0B0"/>
              </a:solidFill>
              <a:latin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33B54-226E-1FA6-611A-CA7D02231938}"/>
              </a:ext>
            </a:extLst>
          </p:cNvPr>
          <p:cNvSpPr txBox="1"/>
          <p:nvPr/>
        </p:nvSpPr>
        <p:spPr>
          <a:xfrm>
            <a:off x="1718441" y="1552852"/>
            <a:ext cx="570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https://daniel1noble.github.io/meta-workshop/effect-size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59D2C9-B22E-F370-85A2-C9B513AF0C42}"/>
              </a:ext>
            </a:extLst>
          </p:cNvPr>
          <p:cNvSpPr txBox="1">
            <a:spLocks/>
          </p:cNvSpPr>
          <p:nvPr/>
        </p:nvSpPr>
        <p:spPr>
          <a:xfrm>
            <a:off x="0" y="250246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some effects statistics …contrast-based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  <p:extLst>
      <p:ext uri="{BB962C8B-B14F-4D97-AF65-F5344CB8AC3E}">
        <p14:creationId xmlns:p14="http://schemas.microsoft.com/office/powerpoint/2010/main" val="3050130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9F6F8-C681-C5B1-2D8C-89B2BA3A43F6}"/>
              </a:ext>
            </a:extLst>
          </p:cNvPr>
          <p:cNvSpPr txBox="1"/>
          <p:nvPr/>
        </p:nvSpPr>
        <p:spPr>
          <a:xfrm>
            <a:off x="2932386" y="4939861"/>
            <a:ext cx="575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Marginal population mean is </a:t>
            </a:r>
            <a:r>
              <a:rPr lang="en-US" b="1" i="1" dirty="0"/>
              <a:t>0.24 SD units higher </a:t>
            </a:r>
            <a:r>
              <a:rPr lang="en-US" dirty="0"/>
              <a:t>than core population mean (small effect)</a:t>
            </a:r>
          </a:p>
        </p:txBody>
      </p:sp>
    </p:spTree>
    <p:extLst>
      <p:ext uri="{BB962C8B-B14F-4D97-AF65-F5344CB8AC3E}">
        <p14:creationId xmlns:p14="http://schemas.microsoft.com/office/powerpoint/2010/main" val="162725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DEB5-ABD8-94A1-3EE0-2F0A5327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/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5BB3-B47E-072E-96E9-FC83F4348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61" y="1222625"/>
            <a:ext cx="8327204" cy="5139846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Part 1: 9:00 – 10:30</a:t>
            </a:r>
          </a:p>
          <a:p>
            <a:pPr lvl="1"/>
            <a:r>
              <a:rPr lang="en-US" dirty="0"/>
              <a:t>What is meta-analysis and why should we use it?</a:t>
            </a:r>
          </a:p>
          <a:p>
            <a:pPr lvl="1"/>
            <a:r>
              <a:rPr lang="en-US" dirty="0"/>
              <a:t>Effect size and sampling variance: the key data for meta-analysis</a:t>
            </a:r>
          </a:p>
          <a:p>
            <a:pPr lvl="3"/>
            <a:r>
              <a:rPr lang="en-US" dirty="0"/>
              <a:t>What are effect sizes?</a:t>
            </a:r>
          </a:p>
          <a:p>
            <a:pPr lvl="3"/>
            <a:r>
              <a:rPr lang="en-US" dirty="0"/>
              <a:t>What types are out there and when to use?</a:t>
            </a:r>
          </a:p>
          <a:p>
            <a:pPr lvl="3"/>
            <a:r>
              <a:rPr lang="en-US" dirty="0"/>
              <a:t>Standardizing effect estimates – nuisance heterogeneity </a:t>
            </a:r>
          </a:p>
          <a:p>
            <a:pPr lvl="3"/>
            <a:r>
              <a:rPr lang="en-US" b="1" i="1" dirty="0"/>
              <a:t>Interpreting effect sizes and transformations</a:t>
            </a:r>
          </a:p>
          <a:p>
            <a:pPr lvl="3"/>
            <a:r>
              <a:rPr lang="en-US" b="1" i="1" dirty="0"/>
              <a:t>Assumptions, limitations, and common challenges</a:t>
            </a:r>
          </a:p>
          <a:p>
            <a:r>
              <a:rPr lang="en-US" b="1" dirty="0"/>
              <a:t>Part 2: 11:00 – 12:30 </a:t>
            </a:r>
          </a:p>
          <a:p>
            <a:pPr lvl="1"/>
            <a:r>
              <a:rPr lang="en-US" dirty="0"/>
              <a:t>Meta-analytic modelling </a:t>
            </a:r>
          </a:p>
          <a:p>
            <a:pPr lvl="3"/>
            <a:r>
              <a:rPr lang="en-US" dirty="0"/>
              <a:t>Fixed and random effect meta-analyses</a:t>
            </a:r>
          </a:p>
          <a:p>
            <a:pPr lvl="3"/>
            <a:r>
              <a:rPr lang="en-US" dirty="0"/>
              <a:t>Multi-level meta-analytic models (MLMA): The main types in comparative physiology</a:t>
            </a:r>
          </a:p>
          <a:p>
            <a:pPr lvl="5"/>
            <a:r>
              <a:rPr lang="en-US" dirty="0"/>
              <a:t>Non-independence – phylogeny, study, species, shared controls</a:t>
            </a:r>
          </a:p>
          <a:p>
            <a:pPr lvl="5"/>
            <a:r>
              <a:rPr lang="en-US" dirty="0"/>
              <a:t>Robust </a:t>
            </a:r>
            <a:r>
              <a:rPr lang="en-US"/>
              <a:t>variance estimation</a:t>
            </a:r>
            <a:endParaRPr lang="en-US" dirty="0"/>
          </a:p>
          <a:p>
            <a:pPr lvl="5"/>
            <a:r>
              <a:rPr lang="en-US" dirty="0"/>
              <a:t>Sensitivity analyses</a:t>
            </a:r>
          </a:p>
          <a:p>
            <a:pPr lvl="3"/>
            <a:r>
              <a:rPr lang="en-US" b="1" i="1" dirty="0"/>
              <a:t>Meta-regression and heterogeneity </a:t>
            </a:r>
          </a:p>
          <a:p>
            <a:pPr lvl="3"/>
            <a:r>
              <a:rPr lang="en-US" b="1" i="1" dirty="0"/>
              <a:t>Interpreting and reporting meta-analytic model output</a:t>
            </a:r>
          </a:p>
          <a:p>
            <a:pPr lvl="3"/>
            <a:r>
              <a:rPr lang="en-US" dirty="0"/>
              <a:t>Publication bias </a:t>
            </a:r>
          </a:p>
          <a:p>
            <a:pPr lvl="5"/>
            <a:r>
              <a:rPr lang="en-US" dirty="0"/>
              <a:t>Time-lag, reporting bias</a:t>
            </a:r>
          </a:p>
          <a:p>
            <a:pPr lvl="5"/>
            <a:r>
              <a:rPr lang="en-US" b="1" i="1" dirty="0"/>
              <a:t>Detecting and correcting</a:t>
            </a:r>
          </a:p>
          <a:p>
            <a:r>
              <a:rPr lang="en-US" b="1" dirty="0"/>
              <a:t>Part 3:</a:t>
            </a:r>
            <a:r>
              <a:rPr lang="en-US" dirty="0"/>
              <a:t> </a:t>
            </a:r>
            <a:r>
              <a:rPr lang="en-US" b="1" dirty="0"/>
              <a:t>14:45 – 16:00 </a:t>
            </a:r>
          </a:p>
          <a:p>
            <a:pPr lvl="1"/>
            <a:r>
              <a:rPr lang="en-US" dirty="0"/>
              <a:t>Help (advice) with your own meta-analysis! (if you need it)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3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7" y="1077310"/>
            <a:ext cx="8812924" cy="5462750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Hedges' g as g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v_g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"SMD"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"g"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v_g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g,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</a:t>
            </a:r>
            <a:r>
              <a:rPr sz="1200" b="1" dirty="0">
                <a:latin typeface="Courier"/>
              </a:rPr>
              <a:t>9    0.8264591   0.41322957     98    0.9525292   0.58132296     161 </a:t>
            </a:r>
            <a:r>
              <a:rPr sz="1200" dirty="0">
                <a:latin typeface="Courier"/>
              </a:rPr>
              <a:t>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   g    </a:t>
            </a:r>
            <a:r>
              <a:rPr sz="1200" dirty="0" err="1">
                <a:latin typeface="Courier"/>
              </a:rPr>
              <a:t>v_g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0.2398 0.0165 </a:t>
            </a:r>
            <a:r>
              <a:rPr sz="1200" dirty="0">
                <a:latin typeface="Courier"/>
              </a:rPr>
              <a:t>
## 2   2.8366 0.0344 
## 3   0.0613 0.0211 
## 4   0.5203 0.0218 
## 5   0.3333 0.0036 
## 6   0.2954 0.0051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BDEA16-9961-DA28-6078-3A256BA2DA7C}"/>
              </a:ext>
            </a:extLst>
          </p:cNvPr>
          <p:cNvSpPr txBox="1">
            <a:spLocks/>
          </p:cNvSpPr>
          <p:nvPr/>
        </p:nvSpPr>
        <p:spPr>
          <a:xfrm>
            <a:off x="66287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try calculating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/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Interpret the first effect value for study 9. What does it tell us?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Marginal population mean is </a:t>
                </a:r>
                <a:r>
                  <a:rPr lang="en-US" b="1" i="1" dirty="0"/>
                  <a:t>0.24 SD units higher </a:t>
                </a:r>
                <a:r>
                  <a:rPr lang="en-US" dirty="0"/>
                  <a:t>than core population mean (small effect)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Small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/>
                  <a:t> 0.2; Medium ~ 0.5; Large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A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/>
                  <a:t> (just tentative)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489F6F8-C681-C5B1-2D8C-89B2BA3A4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86" y="4939861"/>
                <a:ext cx="5757639" cy="1754326"/>
              </a:xfrm>
              <a:prstGeom prst="rect">
                <a:avLst/>
              </a:prstGeom>
              <a:blipFill>
                <a:blip r:embed="rId2"/>
                <a:stretch>
                  <a:fillRect l="-65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972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0A42DB-86B7-054B-8DB7-37B8CAF4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420" y="1185675"/>
            <a:ext cx="10392937" cy="53622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FD4D01-E7F2-31AE-A85A-4E99ADB6860B}"/>
              </a:ext>
            </a:extLst>
          </p:cNvPr>
          <p:cNvSpPr txBox="1">
            <a:spLocks/>
          </p:cNvSpPr>
          <p:nvPr/>
        </p:nvSpPr>
        <p:spPr>
          <a:xfrm>
            <a:off x="-12701" y="100482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meaning </a:t>
            </a:r>
          </a:p>
          <a:p>
            <a:r>
              <a:rPr lang="en-US" dirty="0"/>
              <a:t>of Hedges’ g…</a:t>
            </a:r>
          </a:p>
        </p:txBody>
      </p:sp>
    </p:spTree>
    <p:extLst>
      <p:ext uri="{BB962C8B-B14F-4D97-AF65-F5344CB8AC3E}">
        <p14:creationId xmlns:p14="http://schemas.microsoft.com/office/powerpoint/2010/main" val="3039901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9D60-2957-DF53-E7CF-FFA6E029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112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difference so we can relate this back to a scale with a known SD</a:t>
            </a:r>
          </a:p>
          <a:p>
            <a:r>
              <a:rPr lang="en-US" dirty="0"/>
              <a:t>Assume we found that sprint speed at the marginal population compared to the core population had a Hedges g of </a:t>
            </a:r>
            <a:r>
              <a:rPr lang="en-US" b="1" i="1" dirty="0"/>
              <a:t>g = 0.8 across studies</a:t>
            </a:r>
            <a:endParaRPr lang="en-US" dirty="0"/>
          </a:p>
          <a:p>
            <a:r>
              <a:rPr lang="en-US" b="1" i="1" dirty="0"/>
              <a:t>If we know SD of sprint speed is 1.2 then this implies that 0.8 x 1.2 = 0.96 m/s difference in speed on average between marginal and core populations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2FCA89-804F-7292-F0A4-12E9E2DE13C9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Interpreting Hedges </a:t>
            </a:r>
            <a:r>
              <a:rPr lang="en-US" i="1" dirty="0"/>
              <a:t>g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532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8366-732E-F607-1F6D-9E8A02EA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Interchangeability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7901-5000-562F-DAE3-4824BB8DB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Hedges’ d/g, Zr and log Odds ratios are all interchangeable. </a:t>
            </a:r>
          </a:p>
          <a:p>
            <a:r>
              <a:rPr lang="en-US" dirty="0"/>
              <a:t>Pick one, and make sure you convert others to the same statistic to meta-</a:t>
            </a:r>
            <a:r>
              <a:rPr lang="en-US" dirty="0" err="1"/>
              <a:t>analyse</a:t>
            </a:r>
            <a:r>
              <a:rPr lang="en-US" dirty="0"/>
              <a:t>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6A853-A6ED-D252-BFD5-AA4E51A40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210" b="72469"/>
          <a:stretch/>
        </p:blipFill>
        <p:spPr>
          <a:xfrm>
            <a:off x="3009413" y="3863182"/>
            <a:ext cx="2564073" cy="101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B7F78-EC68-A854-02C9-CA39C4AB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09" b="59272"/>
          <a:stretch/>
        </p:blipFill>
        <p:spPr>
          <a:xfrm>
            <a:off x="659363" y="5324348"/>
            <a:ext cx="3183294" cy="949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EE85C-A916-F06D-0826-83D1020E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6" y="5257799"/>
            <a:ext cx="7076784" cy="1088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A4502-FBCF-CBF2-6929-1A25E20DB426}"/>
              </a:ext>
            </a:extLst>
          </p:cNvPr>
          <p:cNvCxnSpPr>
            <a:cxnSpLocks/>
          </p:cNvCxnSpPr>
          <p:nvPr/>
        </p:nvCxnSpPr>
        <p:spPr>
          <a:xfrm flipV="1">
            <a:off x="2126991" y="4373317"/>
            <a:ext cx="1006442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17C4E-ED97-C258-4187-FFBD91813FD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251010" y="4506686"/>
            <a:ext cx="992933" cy="817662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035DE-076C-ACA3-8FD9-4678B5539467}"/>
              </a:ext>
            </a:extLst>
          </p:cNvPr>
          <p:cNvCxnSpPr>
            <a:cxnSpLocks/>
          </p:cNvCxnSpPr>
          <p:nvPr/>
        </p:nvCxnSpPr>
        <p:spPr>
          <a:xfrm flipH="1" flipV="1">
            <a:off x="5573486" y="4557128"/>
            <a:ext cx="1099457" cy="798644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14921F-38BC-BFA3-DE2B-62BDF3B88DC0}"/>
              </a:ext>
            </a:extLst>
          </p:cNvPr>
          <p:cNvCxnSpPr>
            <a:cxnSpLocks/>
          </p:cNvCxnSpPr>
          <p:nvPr/>
        </p:nvCxnSpPr>
        <p:spPr>
          <a:xfrm>
            <a:off x="5704114" y="4430487"/>
            <a:ext cx="1135104" cy="829808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45145F-0BE8-D745-CF9F-355109580F1F}"/>
              </a:ext>
            </a:extLst>
          </p:cNvPr>
          <p:cNvCxnSpPr>
            <a:cxnSpLocks/>
          </p:cNvCxnSpPr>
          <p:nvPr/>
        </p:nvCxnSpPr>
        <p:spPr>
          <a:xfrm>
            <a:off x="3926438" y="5788353"/>
            <a:ext cx="1611912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516393-DF64-C47E-B7A2-0FB752481122}"/>
              </a:ext>
            </a:extLst>
          </p:cNvPr>
          <p:cNvCxnSpPr>
            <a:cxnSpLocks/>
          </p:cNvCxnSpPr>
          <p:nvPr/>
        </p:nvCxnSpPr>
        <p:spPr>
          <a:xfrm flipH="1">
            <a:off x="3918857" y="5987141"/>
            <a:ext cx="1619493" cy="0"/>
          </a:xfrm>
          <a:prstGeom prst="straightConnector1">
            <a:avLst/>
          </a:prstGeom>
          <a:ln w="44450">
            <a:headEnd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5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BC6C-14BE-466B-D7AC-D45F43C64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2845"/>
            <a:ext cx="8229600" cy="4525963"/>
          </a:xfrm>
        </p:spPr>
        <p:txBody>
          <a:bodyPr/>
          <a:lstStyle/>
          <a:p>
            <a:r>
              <a:rPr lang="en-US" dirty="0"/>
              <a:t>Another contrast-based effect statistic</a:t>
            </a:r>
          </a:p>
          <a:p>
            <a:pPr lvl="1"/>
            <a:r>
              <a:rPr lang="en-US" dirty="0"/>
              <a:t>Intuitive interpretation</a:t>
            </a:r>
          </a:p>
          <a:p>
            <a:pPr lvl="1"/>
            <a:r>
              <a:rPr lang="en-US" dirty="0"/>
              <a:t>Easy to calculate; effect not impacted by SD</a:t>
            </a:r>
          </a:p>
          <a:p>
            <a:pPr lvl="1"/>
            <a:r>
              <a:rPr lang="en-US" dirty="0"/>
              <a:t>But, only used with ratio scale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2A834F-25B2-3189-6C67-C9F7F1CDA621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4B3DE-D89A-E5A6-3381-CA0E4433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69" y="4612226"/>
            <a:ext cx="3267941" cy="197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BDA1-3C4A-9955-1B09-2361C954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41" y="4947951"/>
            <a:ext cx="4158624" cy="1635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60D5-CB82-27CD-8B46-BD1C2009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001" y="3205827"/>
            <a:ext cx="6128595" cy="14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8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5143240"/>
            <a:ext cx="575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940443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200" i="1" dirty="0">
                <a:solidFill>
                  <a:srgbClr val="60A0B0"/>
                </a:solidFill>
                <a:latin typeface="Courier"/>
              </a:rPr>
              <a:t># Calculate log response ratio,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effect size and </a:t>
            </a:r>
            <a:r>
              <a:rPr sz="1200" i="1" dirty="0" err="1">
                <a:solidFill>
                  <a:srgbClr val="60A0B0"/>
                </a:solidFill>
                <a:latin typeface="Courier"/>
              </a:rPr>
              <a:t>v_lnRR</a:t>
            </a:r>
            <a:r>
              <a:rPr sz="1200" i="1" dirty="0">
                <a:solidFill>
                  <a:srgbClr val="60A0B0"/>
                </a:solidFill>
                <a:latin typeface="Courier"/>
              </a:rPr>
              <a:t> = sampling variances, where m1i = mean of edge population, n1i = sample size of edge population, sd1i = standard deviation of edge population, m2i = mean of core population, n2i = sample size of core population, sd2i = standard deviation of core population.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metafor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::</a:t>
            </a:r>
            <a:r>
              <a:rPr sz="1200" dirty="0" err="1">
                <a:solidFill>
                  <a:srgbClr val="06287E"/>
                </a:solidFill>
                <a:latin typeface="Courier"/>
              </a:rPr>
              <a:t>escalc</a:t>
            </a:r>
            <a:r>
              <a:rPr sz="1200" dirty="0">
                <a:latin typeface="Courier"/>
              </a:rPr>
              <a:t>(</a:t>
            </a:r>
            <a:r>
              <a:rPr sz="1200" b="1" dirty="0">
                <a:solidFill>
                  <a:srgbClr val="7D9029"/>
                </a:solidFill>
                <a:latin typeface="Courier"/>
              </a:rPr>
              <a:t>measure =</a:t>
            </a:r>
            <a:r>
              <a:rPr sz="1200" b="1" dirty="0">
                <a:latin typeface="Courier"/>
              </a:rPr>
              <a:t> </a:t>
            </a:r>
            <a:r>
              <a:rPr sz="1200" b="1" dirty="0">
                <a:solidFill>
                  <a:srgbClr val="4070A0"/>
                </a:solidFill>
                <a:latin typeface="Courier"/>
              </a:rPr>
              <a:t>"ROM"</a:t>
            </a:r>
            <a:r>
              <a:rPr sz="1200" b="1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sd1i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m2i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n2i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sd2i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br>
              <a:rPr sz="1200" dirty="0"/>
            </a:br>
            <a:r>
              <a:rPr sz="1200" dirty="0">
                <a:latin typeface="Courier"/>
              </a:rPr>
              <a:t>                              </a:t>
            </a:r>
            <a:r>
              <a:rPr sz="1200" dirty="0">
                <a:solidFill>
                  <a:srgbClr val="7D9029"/>
                </a:solidFill>
                <a:latin typeface="Courier"/>
              </a:rPr>
              <a:t>data =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solidFill>
                  <a:srgbClr val="7D9029"/>
                </a:solidFill>
                <a:latin typeface="Courier"/>
              </a:rPr>
              <a:t>var.names</a:t>
            </a:r>
            <a:r>
              <a:rPr sz="1200" dirty="0">
                <a:solidFill>
                  <a:srgbClr val="7D9029"/>
                </a:solidFill>
                <a:latin typeface="Courier"/>
              </a:rPr>
              <a:t>=</a:t>
            </a:r>
            <a:r>
              <a:rPr sz="1200" dirty="0">
                <a:solidFill>
                  <a:srgbClr val="06287E"/>
                </a:solidFill>
                <a:latin typeface="Courier"/>
              </a:rPr>
              <a:t>c</a:t>
            </a:r>
            <a:r>
              <a:rPr sz="1200" dirty="0">
                <a:latin typeface="Courier"/>
              </a:rPr>
              <a:t>(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,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 err="1">
                <a:solidFill>
                  <a:srgbClr val="4070A0"/>
                </a:solidFill>
                <a:latin typeface="Courier"/>
              </a:rPr>
              <a:t>v_lnRR</a:t>
            </a:r>
            <a:r>
              <a:rPr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sz="1200" dirty="0">
                <a:latin typeface="Courier"/>
              </a:rPr>
              <a:t>))</a:t>
            </a:r>
            <a:br>
              <a:rPr sz="1200" dirty="0"/>
            </a:br>
            <a:r>
              <a:rPr sz="1200" dirty="0" err="1">
                <a:latin typeface="Courier"/>
              </a:rPr>
              <a:t>contrast_data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4070A0"/>
                </a:solidFill>
                <a:latin typeface="Courier"/>
              </a:rPr>
              <a:t>%&gt;%</a:t>
            </a:r>
            <a:r>
              <a:rPr sz="1200" dirty="0">
                <a:latin typeface="Courier"/>
              </a:rPr>
              <a:t> </a:t>
            </a:r>
            <a:r>
              <a:rPr sz="12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200" dirty="0">
                <a:latin typeface="Courier"/>
              </a:rPr>
              <a:t>(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,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)</a:t>
            </a:r>
          </a:p>
          <a:p>
            <a:pPr indent="0">
              <a:buNone/>
            </a:pPr>
            <a:r>
              <a:rPr sz="1200" dirty="0">
                <a:latin typeface="Courier"/>
              </a:rPr>
              <a:t>## 
##    </a:t>
            </a:r>
            <a:r>
              <a:rPr sz="1200" dirty="0" err="1">
                <a:latin typeface="Courier"/>
              </a:rPr>
              <a:t>study_ID</a:t>
            </a:r>
            <a:r>
              <a:rPr sz="1200" dirty="0">
                <a:latin typeface="Courier"/>
              </a:rPr>
              <a:t>    </a:t>
            </a:r>
            <a:r>
              <a:rPr sz="1200" dirty="0" err="1">
                <a:latin typeface="Courier"/>
              </a:rPr>
              <a:t>mean_core</a:t>
            </a:r>
            <a:r>
              <a:rPr sz="1200" dirty="0">
                <a:latin typeface="Courier"/>
              </a:rPr>
              <a:t>      </a:t>
            </a:r>
            <a:r>
              <a:rPr sz="1200" dirty="0" err="1">
                <a:latin typeface="Courier"/>
              </a:rPr>
              <a:t>sd_core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n_core</a:t>
            </a:r>
            <a:r>
              <a:rPr sz="1200" dirty="0">
                <a:latin typeface="Courier"/>
              </a:rPr>
              <a:t>   </a:t>
            </a:r>
            <a:r>
              <a:rPr sz="1200" dirty="0" err="1">
                <a:latin typeface="Courier"/>
              </a:rPr>
              <a:t>mean_front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sd_front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n_front</a:t>
            </a:r>
            <a:r>
              <a:rPr sz="1200" dirty="0">
                <a:latin typeface="Courier"/>
              </a:rPr>
              <a:t> 
## 1         9    0.8264591   0.41322957     98    0.9525292   0.58132296     161 
## 2        24    0.4333333   0.02804233    116    0.5116402   0.02698413     117 
## 3        34 2491.3240000 619.79470000     94 2528.9950000 603.98380000      96 
## 4        34 2491.3240000 619.79470000     94 2850.9130000 749.38730000      96 
## 5        37    1.3800000   0.18000000   2757    1.4400000   0.18000000     306 
## 6        37    1.3600000   0.17000000   2478    1.4100000   0.16000000     215 
##       </a:t>
            </a:r>
            <a:r>
              <a:rPr sz="1200" dirty="0" err="1">
                <a:latin typeface="Courier"/>
              </a:rPr>
              <a:t>lnRR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v_lnRR</a:t>
            </a:r>
            <a:r>
              <a:rPr sz="1200" dirty="0">
                <a:latin typeface="Courier"/>
              </a:rPr>
              <a:t> 
## 1   </a:t>
            </a:r>
            <a:r>
              <a:rPr sz="1200" b="1" dirty="0">
                <a:latin typeface="Courier"/>
              </a:rPr>
              <a:t>0.1420 0.0049 </a:t>
            </a:r>
            <a:r>
              <a:rPr sz="1200" dirty="0">
                <a:latin typeface="Courier"/>
              </a:rPr>
              <a:t>
## 2   0.1661 0.0001 
## 3   0.0150 0.0013 
## 4   0.1348 0.0014 
## 5   0.0426 0.0001 
## 6   0.0361 0.0001 
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1419B-4471-C086-7696-48EAEB3367FB}"/>
              </a:ext>
            </a:extLst>
          </p:cNvPr>
          <p:cNvSpPr txBox="1">
            <a:spLocks/>
          </p:cNvSpPr>
          <p:nvPr/>
        </p:nvSpPr>
        <p:spPr>
          <a:xfrm>
            <a:off x="99251" y="0"/>
            <a:ext cx="89454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 Response Ratio (</a:t>
            </a:r>
            <a:r>
              <a:rPr lang="en-US" dirty="0" err="1"/>
              <a:t>lnRR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C1817-F2A5-F5D7-8BDC-E21E9D10572A}"/>
              </a:ext>
            </a:extLst>
          </p:cNvPr>
          <p:cNvSpPr txBox="1"/>
          <p:nvPr/>
        </p:nvSpPr>
        <p:spPr>
          <a:xfrm>
            <a:off x="2847272" y="4958046"/>
            <a:ext cx="5757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 the first effect value for study 9. What does it tell 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is an ~ 14% increase in trait mean at the marginal compared to core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 / 0.8264591) 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log(</a:t>
            </a:r>
            <a:r>
              <a:rPr lang="en-AU" dirty="0">
                <a:latin typeface="Courier"/>
              </a:rPr>
              <a:t>0.9525292) – log(0.8264591)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30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C</a:t>
            </a:r>
            <a:r>
              <a:rPr lang="en-AU" dirty="0"/>
              <a:t>o</a:t>
            </a:r>
            <a:r>
              <a:rPr dirty="0" err="1"/>
              <a:t>nverting</a:t>
            </a:r>
            <a:r>
              <a:rPr dirty="0"/>
              <a:t> back to </a:t>
            </a:r>
            <a:r>
              <a:rPr lang="en-AU" dirty="0"/>
              <a:t>raw data to </a:t>
            </a:r>
            <a:r>
              <a:rPr dirty="0"/>
              <a:t>understand </a:t>
            </a:r>
            <a:r>
              <a:rPr dirty="0" err="1"/>
              <a:t>lnRR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178"/>
            <a:ext cx="8229600" cy="4525963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sz="1400" i="1" dirty="0">
                <a:solidFill>
                  <a:srgbClr val="BA2121"/>
                </a:solidFill>
                <a:latin typeface="Courier"/>
              </a:rPr>
              <a:t>### Let's back calculate effects to make sure we understand why they are interpreted as percentage differences</a:t>
            </a:r>
            <a:br>
              <a:rPr sz="1400" dirty="0"/>
            </a:br>
            <a:br>
              <a:rPr sz="1400" dirty="0"/>
            </a:br>
            <a:r>
              <a:rPr sz="1400" i="1" dirty="0">
                <a:solidFill>
                  <a:srgbClr val="60A0B0"/>
                </a:solidFill>
                <a:latin typeface="Courier"/>
              </a:rPr>
              <a:t># Make sure we understand how it's calculated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/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Alternatively....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0.1419703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Now lets back-transform. 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1.152542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Interpretation: What this tells us is that the numerator 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(marginal (front) mean) 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is 1.15 times the denominator</a:t>
            </a:r>
            <a:r>
              <a:rPr lang="en-AU" sz="1400" b="1" i="1" dirty="0">
                <a:solidFill>
                  <a:srgbClr val="60A0B0"/>
                </a:solidFill>
                <a:latin typeface="Courier"/>
              </a:rPr>
              <a:t> (Core mean)</a:t>
            </a:r>
            <a:r>
              <a:rPr sz="1400" b="1" i="1" dirty="0">
                <a:solidFill>
                  <a:srgbClr val="60A0B0"/>
                </a:solidFill>
                <a:latin typeface="Courier"/>
              </a:rPr>
              <a:t>, or, that the marginal (front) mean is 15% larger compared to the core mean.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We can see that this is true as follows: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exp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log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*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latin typeface="Courier"/>
              </a:rPr>
              <a:t>mean_core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  <a:p>
            <a:pPr indent="0">
              <a:buNone/>
            </a:pPr>
            <a:r>
              <a:rPr sz="1400" i="1" dirty="0">
                <a:solidFill>
                  <a:srgbClr val="60A0B0"/>
                </a:solidFill>
                <a:latin typeface="Courier"/>
              </a:rPr>
              <a:t># This value should now match the marginal mean value, which it does</a:t>
            </a:r>
            <a:br>
              <a:rPr sz="1400" dirty="0"/>
            </a:br>
            <a:r>
              <a:rPr sz="1400" dirty="0">
                <a:solidFill>
                  <a:srgbClr val="06287E"/>
                </a:solidFill>
                <a:latin typeface="Courier"/>
              </a:rPr>
              <a:t>with</a:t>
            </a:r>
            <a:r>
              <a:rPr sz="1400" dirty="0">
                <a:latin typeface="Courier"/>
              </a:rPr>
              <a:t>(</a:t>
            </a:r>
            <a:r>
              <a:rPr sz="1400" dirty="0" err="1">
                <a:latin typeface="Courier"/>
              </a:rPr>
              <a:t>contrast_data</a:t>
            </a:r>
            <a:r>
              <a:rPr sz="1400" dirty="0">
                <a:latin typeface="Courier"/>
              </a:rPr>
              <a:t>, </a:t>
            </a:r>
            <a:r>
              <a:rPr sz="1400" dirty="0" err="1">
                <a:latin typeface="Courier"/>
              </a:rPr>
              <a:t>mean_front</a:t>
            </a:r>
            <a:r>
              <a:rPr sz="1400" dirty="0">
                <a:latin typeface="Courier"/>
              </a:rPr>
              <a:t>[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</a:t>
            </a:r>
            <a:r>
              <a:rPr sz="1400" dirty="0">
                <a:latin typeface="Courier"/>
              </a:rPr>
              <a:t>])</a:t>
            </a:r>
          </a:p>
          <a:p>
            <a:pPr indent="0">
              <a:buNone/>
            </a:pPr>
            <a:r>
              <a:rPr sz="1400" dirty="0">
                <a:latin typeface="Courier"/>
              </a:rPr>
              <a:t>## [1] 0.9525292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CA2DA-757E-8212-92B2-FA6A1995A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Assumes normally distributed data</a:t>
            </a:r>
          </a:p>
          <a:p>
            <a:r>
              <a:rPr lang="en-US" dirty="0">
                <a:solidFill>
                  <a:srgbClr val="C00000"/>
                </a:solidFill>
              </a:rPr>
              <a:t>Independent samples</a:t>
            </a:r>
          </a:p>
          <a:p>
            <a:r>
              <a:rPr lang="en-US" dirty="0">
                <a:solidFill>
                  <a:srgbClr val="C00000"/>
                </a:solidFill>
              </a:rPr>
              <a:t>Equal variance in groups….</a:t>
            </a:r>
          </a:p>
          <a:p>
            <a:endParaRPr lang="en-US" dirty="0"/>
          </a:p>
          <a:p>
            <a:r>
              <a:rPr lang="en-US" dirty="0"/>
              <a:t>Data in physiology can vary a lot and these assumptions may not always been valid depending on units</a:t>
            </a:r>
          </a:p>
          <a:p>
            <a:pPr lvl="1"/>
            <a:r>
              <a:rPr lang="en-US" dirty="0"/>
              <a:t>Counts, latencies, proportions</a:t>
            </a:r>
          </a:p>
          <a:p>
            <a:pPr lvl="1"/>
            <a:r>
              <a:rPr lang="en-US" dirty="0"/>
              <a:t>Not always normal and can </a:t>
            </a:r>
            <a:r>
              <a:rPr lang="en-US" b="1" dirty="0"/>
              <a:t>dramatically impact effect size values</a:t>
            </a:r>
          </a:p>
          <a:p>
            <a:pPr lvl="1"/>
            <a:r>
              <a:rPr lang="en-US" b="1" dirty="0"/>
              <a:t>Pay close attention to units and be critical about whether these will cause issues</a:t>
            </a:r>
          </a:p>
          <a:p>
            <a:pPr lvl="1"/>
            <a:r>
              <a:rPr lang="en-US" b="1" dirty="0"/>
              <a:t>Can result in outliers or influential points in analyses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6337D-04D5-62FF-86D6-AA3BD9E5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05" y="457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Remember, all effect size statistics make assumptions…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5D93-4DAB-D55F-D51F-A0D78159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7E28-35B9-176E-1194-9A5AD6F9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Proportions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 smtClean="0">
                          <a:latin typeface="Cambria Math" panose="02040503050406030204" pitchFamily="18" charset="0"/>
                        </a:rPr>
                        <m:t>𝑙𝑛</m:t>
                      </m:r>
                      <m:acc>
                        <m:accPr>
                          <m:chr m:val="‾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‾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𝑙𝑛𝑆𝐷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‾"/>
                                          <m:ctrlPr>
                                            <a:rPr lang="ar-A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ar-AE" sz="160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3C97D7-B4D7-E96A-CD58-06D28630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32" y="4204504"/>
                <a:ext cx="4143736" cy="16175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60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16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6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𝑆</m:t>
                          </m:r>
                          <m:sSup>
                            <m:sSup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ar-AE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ar-AE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rad>
                    </m:oMath>
                  </m:oMathPara>
                </a14:m>
                <a:endParaRPr lang="ar-AE" sz="1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09A094-124F-5D02-AFFB-6086A0C3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84" y="2415230"/>
                <a:ext cx="2806861" cy="1485176"/>
              </a:xfrm>
              <a:prstGeom prst="rect">
                <a:avLst/>
              </a:prstGeom>
              <a:blipFill>
                <a:blip r:embed="rId3"/>
                <a:stretch>
                  <a:fillRect r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‾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800">
                          <a:latin typeface="Cambria Math" panose="02040503050406030204" pitchFamily="18" charset="0"/>
                        </a:rPr>
                        <m:t>𝑎𝑟𝑐𝑠𝑖𝑛𝑒</m:t>
                      </m:r>
                      <m:d>
                        <m: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rad>
                        </m:e>
                      </m:d>
                    </m:oMath>
                  </m:oMathPara>
                </a14:m>
                <a:endParaRPr lang="ar-AE" sz="1800" dirty="0"/>
              </a:p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ar-AE" sz="180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ar-AE" sz="1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18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p>
                                <m:sSup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acc>
                                <m:accPr>
                                  <m:chr m:val="‾"/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ar-AE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8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‾"/>
                                      <m:ctrlPr>
                                        <a:rPr lang="ar-A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ar-AE" sz="180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lang="ar-AE" sz="1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F6A5CCD-D538-5A87-A51F-2442A2C6F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8" y="2349037"/>
                <a:ext cx="2427514" cy="161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36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B451-81BA-F5BF-C06D-AD3B9BDA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7007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 won’t have time to cover…sorry!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A3BE-1C4D-0C6B-B629-F8CF2F18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06484"/>
            <a:ext cx="8229600" cy="3393850"/>
          </a:xfrm>
        </p:spPr>
        <p:txBody>
          <a:bodyPr/>
          <a:lstStyle/>
          <a:p>
            <a:r>
              <a:rPr lang="en-US" b="1" dirty="0"/>
              <a:t>Question formulation</a:t>
            </a:r>
          </a:p>
          <a:p>
            <a:r>
              <a:rPr lang="en-US" b="1" dirty="0"/>
              <a:t>Systematic searching: refinement, inclusion criteria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83A6E-CC72-9970-8883-60E46ABBD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93"/>
          <a:stretch/>
        </p:blipFill>
        <p:spPr>
          <a:xfrm>
            <a:off x="4525735" y="798058"/>
            <a:ext cx="4746171" cy="2108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149A2C-9509-B78D-3208-A3DCE38AB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14" y="4570753"/>
            <a:ext cx="7429270" cy="201510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DE37CE-95A9-29F6-2071-77B40EC9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5395"/>
            <a:ext cx="4463143" cy="18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9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1C5B-0381-A2C7-2505-B686D2F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39"/>
            <a:ext cx="8229600" cy="53706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Counts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If mean and variance are large then probably behaves normally</a:t>
            </a:r>
          </a:p>
          <a:p>
            <a:pPr lvl="1"/>
            <a:r>
              <a:rPr lang="en-US" dirty="0"/>
              <a:t>Model counts directly…</a:t>
            </a:r>
            <a:r>
              <a:rPr lang="en-US" dirty="0" err="1"/>
              <a:t>Mengersen</a:t>
            </a:r>
            <a:r>
              <a:rPr lang="en-US" dirty="0"/>
              <a:t> &amp; </a:t>
            </a:r>
            <a:r>
              <a:rPr lang="en-US" dirty="0" err="1"/>
              <a:t>Gurevitch</a:t>
            </a:r>
            <a:r>
              <a:rPr lang="en-US" dirty="0"/>
              <a:t> (2013) chapter 7 (pg. 72).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lnRR</a:t>
            </a:r>
            <a:r>
              <a:rPr lang="en-US" dirty="0"/>
              <a:t> check using Geary’s test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Do for control and treatment groups</a:t>
            </a:r>
          </a:p>
          <a:p>
            <a:pPr lvl="1"/>
            <a:r>
              <a:rPr lang="en-US" dirty="0"/>
              <a:t>Sensitivity analyses with and without effects that fail test (i.e., over 3) (</a:t>
            </a:r>
            <a:r>
              <a:rPr lang="en-AU" dirty="0" err="1"/>
              <a:t>Lajeunesse</a:t>
            </a:r>
            <a:r>
              <a:rPr lang="en-AU" dirty="0"/>
              <a:t>. 2015. Ecology, 96: </a:t>
            </a:r>
            <a:r>
              <a:rPr lang="en-AU" dirty="0" err="1"/>
              <a:t>pg</a:t>
            </a:r>
            <a:r>
              <a:rPr lang="en-AU" dirty="0"/>
              <a:t> 2061)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BE0853-0A19-DBC9-4439-EE3B1F01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39"/>
            <a:ext cx="8229600" cy="1143000"/>
          </a:xfrm>
        </p:spPr>
        <p:txBody>
          <a:bodyPr/>
          <a:lstStyle/>
          <a:p>
            <a:r>
              <a:rPr lang="en-US" dirty="0"/>
              <a:t>Transform raw means and </a:t>
            </a:r>
            <a:r>
              <a:rPr lang="en-US" dirty="0" err="1"/>
              <a:t>sds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45718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37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566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5943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131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320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509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697" indent="-457189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‾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𝑆𝐷</m:t>
                          </m:r>
                        </m:den>
                      </m:f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1+4</m:t>
                              </m:r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≥3</m:t>
                      </m:r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FECAE2-6E82-FA74-549E-9DB935A47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40" y="3699558"/>
                <a:ext cx="4323144" cy="10180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27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1432-4CB5-9F30-E47D-49478A9A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standard effect sizes always appropriate?</a:t>
            </a:r>
          </a:p>
        </p:txBody>
      </p:sp>
      <p:pic>
        <p:nvPicPr>
          <p:cNvPr id="4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71D800E0-A82A-93C2-A8D7-F606708CF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" t="1140" r="3187" b="41146"/>
          <a:stretch/>
        </p:blipFill>
        <p:spPr>
          <a:xfrm>
            <a:off x="1273370" y="1600201"/>
            <a:ext cx="6597260" cy="48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64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98D73-3066-EADB-3749-A9E4D71A0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2" b="5121"/>
          <a:stretch/>
        </p:blipFill>
        <p:spPr>
          <a:xfrm>
            <a:off x="3363740" y="-35262"/>
            <a:ext cx="5542697" cy="52413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D0839-BBC5-87A4-8A0F-06F3488B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2833"/>
            <a:ext cx="3692776" cy="1899912"/>
          </a:xfrm>
        </p:spPr>
        <p:txBody>
          <a:bodyPr>
            <a:normAutofit/>
          </a:bodyPr>
          <a:lstStyle/>
          <a:p>
            <a:r>
              <a:rPr lang="en-US" sz="3500" dirty="0"/>
              <a:t>Nuisance heterogeneity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FA95-AEBA-8AED-4B7B-E87F85236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7619"/>
            <a:ext cx="4169631" cy="3742762"/>
          </a:xfrm>
        </p:spPr>
        <p:txBody>
          <a:bodyPr>
            <a:noAutofit/>
          </a:bodyPr>
          <a:lstStyle/>
          <a:p>
            <a:r>
              <a:rPr lang="en-US" sz="1800" dirty="0"/>
              <a:t>Data and experiments in comparative physiology are highly heterogeneous</a:t>
            </a:r>
          </a:p>
          <a:p>
            <a:pPr lvl="1"/>
            <a:r>
              <a:rPr lang="en-US" sz="1800" dirty="0"/>
              <a:t>Temperatures, dosages etc.</a:t>
            </a:r>
          </a:p>
          <a:p>
            <a:pPr lvl="1"/>
            <a:r>
              <a:rPr lang="en-US" sz="1800" dirty="0"/>
              <a:t>Overall effects get complicated to interpret</a:t>
            </a:r>
          </a:p>
          <a:p>
            <a:r>
              <a:rPr lang="en-US" sz="1800" dirty="0"/>
              <a:t>Can be good and bad</a:t>
            </a:r>
          </a:p>
          <a:p>
            <a:pPr lvl="1"/>
            <a:r>
              <a:rPr lang="en-US" sz="1600" b="1" dirty="0"/>
              <a:t>Good:</a:t>
            </a:r>
          </a:p>
          <a:p>
            <a:pPr lvl="2"/>
            <a:r>
              <a:rPr lang="en-US" sz="1600" b="1" dirty="0"/>
              <a:t>Allows us to explore sources of heterogeneity in effects</a:t>
            </a:r>
          </a:p>
          <a:p>
            <a:pPr lvl="2"/>
            <a:r>
              <a:rPr lang="en-US" sz="1600" b="1" dirty="0"/>
              <a:t>Broader general conclusions</a:t>
            </a:r>
          </a:p>
          <a:p>
            <a:pPr lvl="1"/>
            <a:r>
              <a:rPr lang="en-US" sz="1600" b="1" dirty="0"/>
              <a:t>Bad: </a:t>
            </a:r>
          </a:p>
          <a:p>
            <a:pPr lvl="2"/>
            <a:r>
              <a:rPr lang="en-US" sz="1600" b="1" dirty="0"/>
              <a:t>Are we truly comparing the same thing?</a:t>
            </a:r>
          </a:p>
          <a:p>
            <a:pPr lvl="2"/>
            <a:r>
              <a:rPr lang="en-US" sz="1600" b="1" dirty="0"/>
              <a:t>Adds additional sources of heterogeneity that can complicate interpretations of findings.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A8E56-6100-CA29-FF19-AC0779BE8270}"/>
              </a:ext>
            </a:extLst>
          </p:cNvPr>
          <p:cNvSpPr txBox="1"/>
          <p:nvPr/>
        </p:nvSpPr>
        <p:spPr>
          <a:xfrm>
            <a:off x="4598184" y="50118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‘Of course it [meta-analysis] mixes apples and oranges; in the study of fruit nothing else is sensible; comparing apples and oranges is the only </a:t>
            </a:r>
            <a:r>
              <a:rPr lang="en-AU" dirty="0" err="1"/>
              <a:t>endeavor</a:t>
            </a:r>
            <a:r>
              <a:rPr lang="en-AU" dirty="0"/>
              <a:t> worthy of true scientists; comparing apples to apples is trivial’ (p. 224, Glass, 2015) </a:t>
            </a:r>
          </a:p>
        </p:txBody>
      </p:sp>
    </p:spTree>
    <p:extLst>
      <p:ext uri="{BB962C8B-B14F-4D97-AF65-F5344CB8AC3E}">
        <p14:creationId xmlns:p14="http://schemas.microsoft.com/office/powerpoint/2010/main" val="2183861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645D-AFCF-9512-4988-42F6E41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00" y="2089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‘Nuisance heterogeneity’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C94D4D3-02F8-D983-0538-287FA5358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142" y="846139"/>
            <a:ext cx="5903716" cy="4604762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5FD4D2-D657-AFC3-34FD-5F985C2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70" y="5490265"/>
            <a:ext cx="4651261" cy="13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0793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973E-634C-660F-4FCB-BDD611EB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“new” effects sizes with sampling variance approximations…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𝑙𝑛𝑅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 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∘</m:t>
                                  </m:r>
                                </m:sup>
                              </m:s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𝑙𝑛𝑅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sub>
                          </m:sSub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  <m:f>
                                <m:f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p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F7E4550-431D-B313-8C9E-569A72DF5B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304" y="1836759"/>
                <a:ext cx="8229600" cy="339447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344AB01-58DE-4C0C-4BE6-52BE05D4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6" y="4650075"/>
            <a:ext cx="8353114" cy="300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1ADEB-7919-899C-F2AF-E8AC0710FDED}"/>
              </a:ext>
            </a:extLst>
          </p:cNvPr>
          <p:cNvSpPr/>
          <p:nvPr/>
        </p:nvSpPr>
        <p:spPr>
          <a:xfrm>
            <a:off x="596096" y="5613400"/>
            <a:ext cx="3975904" cy="381000"/>
          </a:xfrm>
          <a:prstGeom prst="rect">
            <a:avLst/>
          </a:prstGeom>
          <a:solidFill>
            <a:srgbClr val="FFC000">
              <a:alpha val="1935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8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BCC5-81E0-1E79-8EB4-4A8A81C9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3384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 have a webpage!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0308-67D1-CDF4-407C-B7CD7F5E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5" t="17341" r="61201" b="12347"/>
          <a:stretch/>
        </p:blipFill>
        <p:spPr>
          <a:xfrm>
            <a:off x="107881" y="1389324"/>
            <a:ext cx="4990776" cy="4079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16508B-5C2E-4C68-9456-6C799081FEB2}"/>
              </a:ext>
            </a:extLst>
          </p:cNvPr>
          <p:cNvSpPr txBox="1"/>
          <p:nvPr/>
        </p:nvSpPr>
        <p:spPr>
          <a:xfrm>
            <a:off x="5158468" y="2326355"/>
            <a:ext cx="398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https://daniel1noble.github.io/meta-workshop/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D05B1-5095-697F-C96C-D2A3125C2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t="10612" r="56067" b="11947"/>
          <a:stretch/>
        </p:blipFill>
        <p:spPr>
          <a:xfrm>
            <a:off x="4880225" y="3685998"/>
            <a:ext cx="4388061" cy="28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9BA18-8E74-8C44-A538-3B72E8AF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2" y="1236161"/>
            <a:ext cx="3832447" cy="201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E66F4F-E4A6-924F-8D59-EBA1FA85F0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5" t="9020" r="23501" b="42484"/>
          <a:stretch/>
        </p:blipFill>
        <p:spPr>
          <a:xfrm>
            <a:off x="1691462" y="3428999"/>
            <a:ext cx="5761075" cy="45866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25277B-B8AE-F722-1E5E-138BE5A2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8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we’ll use to code and analyze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C9F77-30EB-AE38-CDAA-E8351AF5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04" y="1238892"/>
            <a:ext cx="1588010" cy="1834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C3566-ABB7-119C-DBF4-87BCF9193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75" y="1236162"/>
            <a:ext cx="1836881" cy="18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B2A65C-ABF1-4941-B46B-3AEEFBC9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6089-AFFF-DC43-8B4F-7EE65C94D312}"/>
              </a:ext>
            </a:extLst>
          </p:cNvPr>
          <p:cNvSpPr/>
          <p:nvPr/>
        </p:nvSpPr>
        <p:spPr>
          <a:xfrm>
            <a:off x="171311" y="3074370"/>
            <a:ext cx="1291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wviechtb.github.io</a:t>
            </a:r>
            <a:r>
              <a:rPr lang="en-US" sz="1200" dirty="0"/>
              <a:t>/</a:t>
            </a:r>
            <a:r>
              <a:rPr lang="en-US" sz="1200" dirty="0" err="1"/>
              <a:t>metafor</a:t>
            </a:r>
            <a:r>
              <a:rPr lang="en-US" sz="1200" dirty="0"/>
              <a:t>/articles/</a:t>
            </a:r>
            <a:r>
              <a:rPr lang="en-US" sz="1200" dirty="0" err="1"/>
              <a:t>pkgdown</a:t>
            </a:r>
            <a:r>
              <a:rPr lang="en-US" sz="1200" dirty="0"/>
              <a:t>/</a:t>
            </a:r>
            <a:r>
              <a:rPr lang="en-US" sz="1200" dirty="0" err="1"/>
              <a:t>diagram.png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1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3E8-32F5-FF29-6AB2-4BAB3B8F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421"/>
            <a:ext cx="8229600" cy="1143000"/>
          </a:xfrm>
        </p:spPr>
        <p:txBody>
          <a:bodyPr/>
          <a:lstStyle/>
          <a:p>
            <a:r>
              <a:rPr lang="en-US" b="1" dirty="0"/>
              <a:t>What is a meta-analysis?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244B4-C24F-D464-8D9F-7A19E4A10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8" y="1566792"/>
            <a:ext cx="8887623" cy="4525963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Statistical methods and techniques for aggregating, summarizing, and drawing inferences from collections of studies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Part of a </a:t>
            </a:r>
            <a:r>
              <a:rPr lang="en-AU" b="1" i="1" dirty="0">
                <a:hlinkClick r:id="rId2"/>
              </a:rPr>
              <a:t>Systematic Review </a:t>
            </a:r>
            <a:endParaRPr lang="en-AU" b="1" i="1" dirty="0"/>
          </a:p>
          <a:p>
            <a:pPr lvl="2"/>
            <a:r>
              <a:rPr lang="en-AU" dirty="0"/>
              <a:t>Collate empirical evidence that fits pre-specified eligibility criteria in order to answer a specific research question</a:t>
            </a:r>
          </a:p>
          <a:p>
            <a:pPr lvl="2"/>
            <a:r>
              <a:rPr lang="en-GB" dirty="0"/>
              <a:t>Explicit, systematic methods are selected with a view to minimize bias,</a:t>
            </a:r>
          </a:p>
          <a:p>
            <a:pPr lvl="2"/>
            <a:r>
              <a:rPr lang="en-GB" dirty="0"/>
              <a:t>Provides more reliable findings from which conclusions can be drawn and decisions made 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</TotalTime>
  <Words>5107</Words>
  <Application>Microsoft Macintosh PowerPoint</Application>
  <PresentationFormat>On-screen Show (4:3)</PresentationFormat>
  <Paragraphs>293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Cambria Math</vt:lpstr>
      <vt:lpstr>Courier</vt:lpstr>
      <vt:lpstr>Office Theme</vt:lpstr>
      <vt:lpstr>PowerPoint Presentation</vt:lpstr>
      <vt:lpstr>Acknowledgements</vt:lpstr>
      <vt:lpstr>What you want to get out of this?</vt:lpstr>
      <vt:lpstr>Workshop Overview</vt:lpstr>
      <vt:lpstr>What we won’t have time to cover…sorry!</vt:lpstr>
      <vt:lpstr>We have a webpage!  </vt:lpstr>
      <vt:lpstr>What we’ll use to code and analyze</vt:lpstr>
      <vt:lpstr>PowerPoint Presentation</vt:lpstr>
      <vt:lpstr>What is a meta-analysis?</vt:lpstr>
      <vt:lpstr>Why do we want to do meta-analysis?</vt:lpstr>
      <vt:lpstr>But what does this all mean?</vt:lpstr>
      <vt:lpstr>PowerPoint Presentation</vt:lpstr>
      <vt:lpstr>PowerPoint Presentation</vt:lpstr>
      <vt:lpstr>PowerPoint Presentation</vt:lpstr>
      <vt:lpstr>We got money to repeat experiments thousands of times…</vt:lpstr>
      <vt:lpstr>Standard error, standard deviation precision, weights</vt:lpstr>
      <vt:lpstr>PowerPoint Presentation</vt:lpstr>
      <vt:lpstr>PowerPoint Presentation</vt:lpstr>
      <vt:lpstr>But what is an ‘effect size’?</vt:lpstr>
      <vt:lpstr>PowerPoint Presentation</vt:lpstr>
      <vt:lpstr>Different effect size statistics</vt:lpstr>
      <vt:lpstr>PowerPoint Presentation</vt:lpstr>
      <vt:lpstr>Calculation of some common effect statistics…</vt:lpstr>
      <vt:lpstr>What to extract to get ES</vt:lpstr>
      <vt:lpstr>What to extract to get ES</vt:lpstr>
      <vt:lpstr>What to extract to get ES</vt:lpstr>
      <vt:lpstr>Let’s try calculating some effects statistics…</vt:lpstr>
      <vt:lpstr>PowerPoint Presentation</vt:lpstr>
      <vt:lpstr>PowerPoint Presentation</vt:lpstr>
      <vt:lpstr>PowerPoint Presentation</vt:lpstr>
      <vt:lpstr>Let’s try calculating some effects statistics…</vt:lpstr>
      <vt:lpstr>Back transformation from Zr to r</vt:lpstr>
      <vt:lpstr>Standardized mean difference, SDM: Hedges’ d</vt:lpstr>
      <vt:lpstr>Sampling (error) variance for Hedges’ d (SMD)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Interchangeability of effect sizes</vt:lpstr>
      <vt:lpstr>PowerPoint Presentation</vt:lpstr>
      <vt:lpstr>PowerPoint Presentation</vt:lpstr>
      <vt:lpstr>PowerPoint Presentation</vt:lpstr>
      <vt:lpstr>Converting back to raw data to understand lnRR</vt:lpstr>
      <vt:lpstr>Remember, all effect size statistics make assumptions… </vt:lpstr>
      <vt:lpstr>Transform raw means and sds….</vt:lpstr>
      <vt:lpstr>Transform raw means and sds….</vt:lpstr>
      <vt:lpstr>Are standard effect sizes always appropriate?</vt:lpstr>
      <vt:lpstr>Nuisance heterogeneity </vt:lpstr>
      <vt:lpstr>‘Nuisance heterogeneity’ </vt:lpstr>
      <vt:lpstr>Some “new” effects sizes with sampling variance approximations…</vt:lpstr>
      <vt:lpstr>Some “new” effects sizes with sampling variance approximations…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Courier</vt:lpstr>
      <vt:lpstr>Office Theme</vt:lpstr>
      <vt:lpstr>Meta-analysis in Comparative Physiology: A brief introduction to effect sizes and meta-analytic modelling</vt:lpstr>
      <vt:lpstr>What is meta-analysis?</vt:lpstr>
      <vt:lpstr>PowerPoint Presentation</vt:lpstr>
      <vt:lpstr>Slide with Bullets</vt:lpstr>
      <vt:lpstr>Slide with R Output</vt:lpstr>
      <vt:lpstr>Slide with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in Comparative Physiology: A brief introduction to effect sizes and meta-analytic modelling</dc:title>
  <dc:creator>Daniel W.A Noble, Nicholis Wu, Essie Rodgers, Patrice Pottier</dc:creator>
  <cp:keywords/>
  <cp:lastModifiedBy>Daniel Noble</cp:lastModifiedBy>
  <cp:revision>140</cp:revision>
  <dcterms:created xsi:type="dcterms:W3CDTF">2022-06-05T22:41:34Z</dcterms:created>
  <dcterms:modified xsi:type="dcterms:W3CDTF">2022-06-14T02:46:01Z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2022-06-06</vt:lpwstr>
  </property>
  <property fmtid="{D5CDD505-2E9C-101B-9397-08002B2CF9AE}" pid="3" name="output">
    <vt:lpwstr/>
  </property>
</Properties>
</file>